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7" r:id="rId3"/>
    <p:sldId id="257" r:id="rId4"/>
    <p:sldId id="258" r:id="rId5"/>
    <p:sldId id="259" r:id="rId6"/>
    <p:sldId id="278" r:id="rId7"/>
    <p:sldId id="279" r:id="rId8"/>
    <p:sldId id="260" r:id="rId9"/>
    <p:sldId id="280" r:id="rId10"/>
    <p:sldId id="261" r:id="rId11"/>
    <p:sldId id="263" r:id="rId12"/>
    <p:sldId id="282" r:id="rId13"/>
    <p:sldId id="283" r:id="rId14"/>
    <p:sldId id="264" r:id="rId15"/>
    <p:sldId id="284" r:id="rId16"/>
    <p:sldId id="281" r:id="rId17"/>
    <p:sldId id="267" r:id="rId18"/>
    <p:sldId id="268" r:id="rId19"/>
    <p:sldId id="269" r:id="rId20"/>
    <p:sldId id="275" r:id="rId21"/>
    <p:sldId id="285" r:id="rId22"/>
    <p:sldId id="271" r:id="rId23"/>
    <p:sldId id="272" r:id="rId24"/>
    <p:sldId id="286" r:id="rId25"/>
    <p:sldId id="290" r:id="rId26"/>
    <p:sldId id="287" r:id="rId27"/>
    <p:sldId id="288" r:id="rId28"/>
    <p:sldId id="289" r:id="rId29"/>
    <p:sldId id="27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22" autoAdjust="0"/>
  </p:normalViewPr>
  <p:slideViewPr>
    <p:cSldViewPr>
      <p:cViewPr varScale="1">
        <p:scale>
          <a:sx n="51" d="100"/>
          <a:sy n="51"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086D9-B867-492D-B8C8-AD5D40C3AAC7}" type="datetimeFigureOut">
              <a:rPr lang="ru-RU" smtClean="0"/>
              <a:t>25.10.2018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DB64B-A4C2-4096-AE48-085AB3BE56BA}" type="slidenum">
              <a:rPr lang="ru-RU" smtClean="0"/>
              <a:t>‹#›</a:t>
            </a:fld>
            <a:endParaRPr lang="ru-RU"/>
          </a:p>
        </p:txBody>
      </p:sp>
    </p:spTree>
    <p:extLst>
      <p:ext uri="{BB962C8B-B14F-4D97-AF65-F5344CB8AC3E}">
        <p14:creationId xmlns:p14="http://schemas.microsoft.com/office/powerpoint/2010/main" val="105787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Bluetoot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kumimoji="1" lang="en-US" altLang="ko-KR" dirty="0" smtClean="0"/>
              <a:t>Hi everybody.</a:t>
            </a:r>
          </a:p>
          <a:p>
            <a:r>
              <a:rPr kumimoji="1" lang="en-US" altLang="ko-KR" dirty="0" smtClean="0"/>
              <a:t>I am </a:t>
            </a:r>
            <a:r>
              <a:rPr kumimoji="1" lang="en-US" altLang="ko-KR" baseline="0" dirty="0" err="1" smtClean="0"/>
              <a:t>Suhrobjon</a:t>
            </a:r>
            <a:r>
              <a:rPr kumimoji="1" lang="en-US" altLang="ko-KR" baseline="0" dirty="0" smtClean="0"/>
              <a:t> </a:t>
            </a:r>
            <a:r>
              <a:rPr kumimoji="1" lang="en-US" altLang="ko-KR" baseline="0" dirty="0" err="1" smtClean="0"/>
              <a:t>Bozorov</a:t>
            </a:r>
            <a:r>
              <a:rPr kumimoji="1" lang="en-US" altLang="ko-KR" baseline="0" dirty="0" smtClean="0"/>
              <a:t>.</a:t>
            </a:r>
          </a:p>
          <a:p>
            <a:r>
              <a:rPr kumimoji="1" lang="en-US" altLang="ko-KR" baseline="0" dirty="0" smtClean="0"/>
              <a:t>Today, I will be talking to you about a research paper on </a:t>
            </a:r>
            <a:r>
              <a:rPr lang="en-US" b="1" dirty="0" smtClean="0"/>
              <a:t>Exploiting Open Functionality in SMS-Capable Cellular Networks </a:t>
            </a:r>
            <a:r>
              <a:rPr lang="en-US" b="0" dirty="0" smtClean="0"/>
              <a:t>from</a:t>
            </a:r>
            <a:r>
              <a:rPr lang="en-US" b="0" baseline="0" dirty="0" smtClean="0"/>
              <a:t> </a:t>
            </a:r>
            <a:r>
              <a:rPr lang="en-US" dirty="0" smtClean="0">
                <a:solidFill>
                  <a:schemeClr val="tx1"/>
                </a:solidFill>
              </a:rPr>
              <a:t>William </a:t>
            </a:r>
            <a:r>
              <a:rPr lang="en-US" dirty="0" err="1" smtClean="0">
                <a:solidFill>
                  <a:schemeClr val="tx1"/>
                </a:solidFill>
              </a:rPr>
              <a:t>Enck</a:t>
            </a:r>
            <a:r>
              <a:rPr lang="en-US" dirty="0" smtClean="0">
                <a:solidFill>
                  <a:schemeClr val="tx1"/>
                </a:solidFill>
              </a:rPr>
              <a:t>, Patrick </a:t>
            </a:r>
            <a:r>
              <a:rPr lang="en-US" dirty="0" err="1" smtClean="0">
                <a:solidFill>
                  <a:schemeClr val="tx1"/>
                </a:solidFill>
              </a:rPr>
              <a:t>Traynor</a:t>
            </a:r>
            <a:r>
              <a:rPr lang="en-US" baseline="0" dirty="0" smtClean="0">
                <a:solidFill>
                  <a:schemeClr val="tx1"/>
                </a:solidFill>
              </a:rPr>
              <a:t>  and et. al.</a:t>
            </a:r>
            <a:endParaRPr kumimoji="1" lang="ko-KR" altLang="en-US" dirty="0" smtClean="0"/>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a:t>
            </a:fld>
            <a:endParaRPr lang="ru-RU"/>
          </a:p>
        </p:txBody>
      </p:sp>
    </p:spTree>
    <p:extLst>
      <p:ext uri="{BB962C8B-B14F-4D97-AF65-F5344CB8AC3E}">
        <p14:creationId xmlns:p14="http://schemas.microsoft.com/office/powerpoint/2010/main" val="335484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As it is well known, an attacker always has his plan.</a:t>
            </a:r>
          </a:p>
          <a:p>
            <a:r>
              <a:rPr lang="en-US" dirty="0" smtClean="0"/>
              <a:t>An adversary firstly tries to overfill buffers for losing messages.</a:t>
            </a:r>
          </a:p>
          <a:p>
            <a:r>
              <a:rPr lang="en-US" dirty="0" smtClean="0"/>
              <a:t>As I said, SMSCs buffer will be cleaned in every 90 minutes.</a:t>
            </a:r>
          </a:p>
          <a:p>
            <a:r>
              <a:rPr lang="en-US" dirty="0" smtClean="0"/>
              <a:t>And he needs to delay delivering of messages more than 90 minutes.</a:t>
            </a:r>
          </a:p>
          <a:p>
            <a:r>
              <a:rPr lang="en-US" dirty="0" smtClean="0"/>
              <a:t>For Successful </a:t>
            </a:r>
            <a:r>
              <a:rPr lang="en-US" dirty="0" err="1" smtClean="0"/>
              <a:t>DoS</a:t>
            </a:r>
            <a:r>
              <a:rPr lang="en-US" dirty="0" smtClean="0"/>
              <a:t> attack an adversary needs Multiple subscribers</a:t>
            </a:r>
          </a:p>
          <a:p>
            <a:r>
              <a:rPr lang="en-US" dirty="0" smtClean="0"/>
              <a:t> and Multiple interfaces.</a:t>
            </a:r>
          </a:p>
          <a:p>
            <a:endParaRPr lang="en-US" dirty="0" smtClean="0"/>
          </a:p>
          <a:p>
            <a:r>
              <a:rPr lang="en-US" dirty="0" smtClean="0"/>
              <a:t>Multiple subscribers  and Multiple interfaces generates by Hit-lists and Zombies</a:t>
            </a:r>
            <a:endParaRPr lang="en-US" altLang="ru-RU"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ru-RU" dirty="0" smtClean="0"/>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10</a:t>
            </a:fld>
            <a:endParaRPr lang="ru-RU"/>
          </a:p>
        </p:txBody>
      </p:sp>
    </p:spTree>
    <p:extLst>
      <p:ext uri="{BB962C8B-B14F-4D97-AF65-F5344CB8AC3E}">
        <p14:creationId xmlns:p14="http://schemas.microsoft.com/office/powerpoint/2010/main" val="183413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I said </a:t>
            </a:r>
            <a:r>
              <a:rPr lang="en-US" dirty="0" smtClean="0"/>
              <a:t>For Successful </a:t>
            </a:r>
            <a:r>
              <a:rPr lang="en-US" dirty="0" err="1" smtClean="0"/>
              <a:t>DoS</a:t>
            </a:r>
            <a:r>
              <a:rPr lang="en-US" dirty="0" smtClean="0"/>
              <a:t> attack an adversary needs Multiple subscribers</a:t>
            </a:r>
          </a:p>
          <a:p>
            <a:r>
              <a:rPr lang="en-US" dirty="0" smtClean="0"/>
              <a:t> and Multiple interfaces.</a:t>
            </a:r>
          </a:p>
          <a:p>
            <a:r>
              <a:rPr lang="en-US" sz="1200" b="0" i="0" u="none" strike="noStrike" kern="1200" baseline="0" dirty="0" smtClean="0">
                <a:solidFill>
                  <a:schemeClr val="tx1"/>
                </a:solidFill>
                <a:latin typeface="+mn-lt"/>
                <a:ea typeface="+mn-ea"/>
                <a:cs typeface="+mn-cs"/>
              </a:rPr>
              <a:t>Web </a:t>
            </a:r>
            <a:r>
              <a:rPr lang="en-US" sz="1200" b="0" i="0" u="none" strike="noStrike" kern="1200" baseline="0" dirty="0" smtClean="0">
                <a:solidFill>
                  <a:schemeClr val="tx1"/>
                </a:solidFill>
                <a:latin typeface="+mn-lt"/>
                <a:ea typeface="+mn-ea"/>
                <a:cs typeface="+mn-cs"/>
              </a:rPr>
              <a:t>Scraping is a technique commonly used by spammers to</a:t>
            </a:r>
          </a:p>
          <a:p>
            <a:r>
              <a:rPr lang="en-US" sz="1200" b="0" i="0" u="none" strike="noStrike" kern="1200" baseline="0" dirty="0" smtClean="0">
                <a:solidFill>
                  <a:schemeClr val="tx1"/>
                </a:solidFill>
                <a:latin typeface="+mn-lt"/>
                <a:ea typeface="+mn-ea"/>
                <a:cs typeface="+mn-cs"/>
              </a:rPr>
              <a:t>collect information on potential targets. Through the use of search</a:t>
            </a:r>
          </a:p>
          <a:p>
            <a:r>
              <a:rPr lang="en-US" sz="1200" b="0" i="0" u="none" strike="noStrike" kern="1200" baseline="0" dirty="0" smtClean="0">
                <a:solidFill>
                  <a:schemeClr val="tx1"/>
                </a:solidFill>
                <a:latin typeface="+mn-lt"/>
                <a:ea typeface="+mn-ea"/>
                <a:cs typeface="+mn-cs"/>
              </a:rPr>
              <a:t>engines and scripting tools, these individuals are able to gather</a:t>
            </a:r>
          </a:p>
          <a:p>
            <a:r>
              <a:rPr lang="en-US" sz="1200" b="0" i="0" u="none" strike="noStrike" kern="1200" baseline="0" dirty="0" smtClean="0">
                <a:solidFill>
                  <a:schemeClr val="tx1"/>
                </a:solidFill>
                <a:latin typeface="+mn-lt"/>
                <a:ea typeface="+mn-ea"/>
                <a:cs typeface="+mn-cs"/>
              </a:rPr>
              <a:t>email </a:t>
            </a:r>
            <a:r>
              <a:rPr lang="en-US" sz="1200" b="0" i="0" u="none" strike="noStrike" kern="1200" baseline="0" dirty="0" smtClean="0">
                <a:solidFill>
                  <a:schemeClr val="tx1"/>
                </a:solidFill>
                <a:latin typeface="+mn-lt"/>
                <a:ea typeface="+mn-ea"/>
                <a:cs typeface="+mn-cs"/>
              </a:rPr>
              <a:t>addresses, telephone numbers </a:t>
            </a:r>
            <a:r>
              <a:rPr lang="en-US" sz="1200" b="0" i="0" u="none" strike="noStrike" kern="1200" baseline="0" dirty="0" smtClean="0">
                <a:solidFill>
                  <a:schemeClr val="tx1"/>
                </a:solidFill>
                <a:latin typeface="+mn-lt"/>
                <a:ea typeface="+mn-ea"/>
                <a:cs typeface="+mn-cs"/>
              </a:rPr>
              <a:t>posted on web pages in an efficient, automated</a:t>
            </a:r>
          </a:p>
          <a:p>
            <a:r>
              <a:rPr lang="en-US" sz="1200" b="0" i="0" u="none" strike="noStrike" kern="1200" baseline="0" dirty="0" smtClean="0">
                <a:solidFill>
                  <a:schemeClr val="tx1"/>
                </a:solidFill>
                <a:latin typeface="+mn-lt"/>
                <a:ea typeface="+mn-ea"/>
                <a:cs typeface="+mn-cs"/>
              </a:rPr>
              <a:t>fashion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Here you can see simple query example of Web Scraping</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11</a:t>
            </a:fld>
            <a:endParaRPr lang="ru-RU"/>
          </a:p>
        </p:txBody>
      </p:sp>
    </p:spTree>
    <p:extLst>
      <p:ext uri="{BB962C8B-B14F-4D97-AF65-F5344CB8AC3E}">
        <p14:creationId xmlns:p14="http://schemas.microsoft.com/office/powerpoint/2010/main" val="419729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Second way of </a:t>
            </a:r>
            <a:r>
              <a:rPr lang="en-US" altLang="ru-RU" dirty="0" smtClean="0">
                <a:latin typeface="Times New Roman" panose="02020603050405020304" pitchFamily="18" charset="0"/>
                <a:cs typeface="Times New Roman" panose="02020603050405020304" pitchFamily="18" charset="0"/>
              </a:rPr>
              <a:t>Hit-list Creation</a:t>
            </a:r>
            <a:r>
              <a:rPr lang="en-US" altLang="ru-RU" baseline="0" dirty="0" smtClean="0">
                <a:latin typeface="Times New Roman" panose="02020603050405020304" pitchFamily="18" charset="0"/>
                <a:cs typeface="Times New Roman" panose="02020603050405020304" pitchFamily="18" charset="0"/>
              </a:rPr>
              <a:t> it is </a:t>
            </a:r>
            <a:r>
              <a:rPr lang="en-US" altLang="ru-RU"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Web Interface Interaction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t>
            </a:r>
            <a:r>
              <a:rPr lang="en-US" sz="1200" b="0" i="0" u="none" strike="noStrike" kern="1200" baseline="0" dirty="0" smtClean="0">
                <a:solidFill>
                  <a:schemeClr val="tx1"/>
                </a:solidFill>
                <a:latin typeface="+mn-lt"/>
                <a:ea typeface="+mn-ea"/>
                <a:cs typeface="+mn-cs"/>
              </a:rPr>
              <a:t>a message created through</a:t>
            </a:r>
          </a:p>
          <a:p>
            <a:r>
              <a:rPr lang="en-US" sz="1200" b="0" i="0" u="none" strike="noStrike" kern="1200" baseline="0" dirty="0" smtClean="0">
                <a:solidFill>
                  <a:schemeClr val="tx1"/>
                </a:solidFill>
                <a:latin typeface="+mn-lt"/>
                <a:ea typeface="+mn-ea"/>
                <a:cs typeface="+mn-cs"/>
              </a:rPr>
              <a:t>Web interface is addressed to a subscriber of this particular provider,</a:t>
            </a:r>
          </a:p>
          <a:p>
            <a:r>
              <a:rPr lang="en-US" sz="1200" b="0" i="0" u="none" strike="noStrike" kern="1200" baseline="0" dirty="0" smtClean="0">
                <a:solidFill>
                  <a:schemeClr val="tx1"/>
                </a:solidFill>
                <a:latin typeface="+mn-lt"/>
                <a:ea typeface="+mn-ea"/>
                <a:cs typeface="+mn-cs"/>
              </a:rPr>
              <a:t>the message is sent to the targeted mobile device and a positive acknowledgment</a:t>
            </a:r>
          </a:p>
          <a:p>
            <a:r>
              <a:rPr lang="en-US" sz="1200" b="0" i="0" u="none" strike="noStrike" kern="1200" baseline="0" dirty="0" smtClean="0">
                <a:solidFill>
                  <a:schemeClr val="tx1"/>
                </a:solidFill>
                <a:latin typeface="+mn-lt"/>
                <a:ea typeface="+mn-ea"/>
                <a:cs typeface="+mn-cs"/>
              </a:rPr>
              <a:t>is delivered to the sender.</a:t>
            </a:r>
          </a:p>
          <a:p>
            <a:r>
              <a:rPr lang="en-US" sz="1200" b="0" i="0" u="none" strike="noStrike" kern="1200" baseline="0" dirty="0" smtClean="0">
                <a:solidFill>
                  <a:schemeClr val="tx1"/>
                </a:solidFill>
                <a:latin typeface="+mn-lt"/>
                <a:ea typeface="+mn-ea"/>
                <a:cs typeface="+mn-cs"/>
              </a:rPr>
              <a:t>Otherwise, a negative acknowledgment is delivered to the sender.</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12</a:t>
            </a:fld>
            <a:endParaRPr lang="ru-RU"/>
          </a:p>
        </p:txBody>
      </p:sp>
    </p:spTree>
    <p:extLst>
      <p:ext uri="{BB962C8B-B14F-4D97-AF65-F5344CB8AC3E}">
        <p14:creationId xmlns:p14="http://schemas.microsoft.com/office/powerpoint/2010/main" val="57860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We may use special applications</a:t>
            </a:r>
            <a:r>
              <a:rPr lang="en-US" sz="1200" b="1" i="0" kern="1200" baseline="0" dirty="0" smtClean="0">
                <a:solidFill>
                  <a:schemeClr val="tx1"/>
                </a:solidFill>
                <a:effectLst/>
                <a:latin typeface="+mn-lt"/>
                <a:ea typeface="+mn-ea"/>
                <a:cs typeface="+mn-cs"/>
              </a:rPr>
              <a:t> for collect </a:t>
            </a:r>
            <a:r>
              <a:rPr lang="en-US" altLang="ru-RU" sz="3000" dirty="0" smtClean="0"/>
              <a:t>Device recently call lists or Stealing address book using worm</a:t>
            </a:r>
            <a:r>
              <a:rPr lang="en-US" altLang="ru-RU" sz="3000" baseline="0" dirty="0" smtClean="0"/>
              <a:t> as </a:t>
            </a:r>
            <a:r>
              <a:rPr lang="en-US" altLang="ru-RU" sz="3200" b="1" dirty="0" smtClean="0"/>
              <a:t>Additional Method of Collection useful data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ru-RU" sz="32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ru-RU" sz="3200" b="1" dirty="0" smtClean="0"/>
              <a:t>For example </a:t>
            </a:r>
            <a:r>
              <a:rPr lang="en-US" altLang="ru-RU" sz="3200" b="1" dirty="0" err="1" smtClean="0"/>
              <a:t>Sarahah</a:t>
            </a:r>
            <a:endParaRPr lang="en-US" altLang="ru-RU" sz="3000" dirty="0" smtClean="0"/>
          </a:p>
          <a:p>
            <a:endParaRPr lang="en-US" sz="1200" b="1"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Sarahah</a:t>
            </a:r>
            <a:r>
              <a:rPr lang="en-US" sz="1200" b="0" i="0" kern="1200" dirty="0" smtClean="0">
                <a:solidFill>
                  <a:schemeClr val="tx1"/>
                </a:solidFill>
                <a:effectLst/>
                <a:latin typeface="+mn-lt"/>
                <a:ea typeface="+mn-ea"/>
                <a:cs typeface="+mn-cs"/>
              </a:rPr>
              <a:t> helps you in receiving constructive honest feedback while maintaining privacy.</a:t>
            </a:r>
          </a:p>
          <a:p>
            <a:r>
              <a:rPr lang="en-US" sz="1200" b="0" i="0" kern="1200" dirty="0" smtClean="0">
                <a:solidFill>
                  <a:schemeClr val="tx1"/>
                </a:solidFill>
                <a:effectLst/>
                <a:latin typeface="+mn-lt"/>
                <a:ea typeface="+mn-ea"/>
                <a:cs typeface="+mn-cs"/>
              </a:rPr>
              <a:t>But it can steal your Email and Phone contacts.</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13</a:t>
            </a:fld>
            <a:endParaRPr lang="ru-RU"/>
          </a:p>
        </p:txBody>
      </p:sp>
    </p:spTree>
    <p:extLst>
      <p:ext uri="{BB962C8B-B14F-4D97-AF65-F5344CB8AC3E}">
        <p14:creationId xmlns:p14="http://schemas.microsoft.com/office/powerpoint/2010/main" val="344874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GSM air interface is a timesharing system. </a:t>
            </a:r>
          </a:p>
          <a:p>
            <a:r>
              <a:rPr lang="en-US" dirty="0" smtClean="0"/>
              <a:t>This technique is commonly employed in a variety of systems to provide an equal distribution of resources between multiple parties.</a:t>
            </a:r>
          </a:p>
          <a:p>
            <a:endParaRPr lang="en-US" dirty="0" smtClean="0"/>
          </a:p>
          <a:p>
            <a:r>
              <a:rPr lang="en-US" sz="1200" b="0" i="0" u="none" strike="noStrike" kern="1200" baseline="0" dirty="0" smtClean="0">
                <a:solidFill>
                  <a:schemeClr val="tx1"/>
                </a:solidFill>
                <a:latin typeface="+mn-lt"/>
                <a:ea typeface="+mn-ea"/>
                <a:cs typeface="+mn-cs"/>
              </a:rPr>
              <a:t>Each channel is divided into eight timeslots</a:t>
            </a:r>
          </a:p>
          <a:p>
            <a:endParaRPr lang="en-US" sz="1200" b="0" i="0" u="none" strike="noStrike" kern="1200" baseline="0" dirty="0" smtClean="0">
              <a:solidFill>
                <a:schemeClr val="tx1"/>
              </a:solidFill>
              <a:latin typeface="+mn-lt"/>
              <a:ea typeface="+mn-ea"/>
              <a:cs typeface="+mn-cs"/>
            </a:endParaRPr>
          </a:p>
          <a:p>
            <a:r>
              <a:rPr lang="en-US" dirty="0" smtClean="0"/>
              <a:t>Over the course of a </a:t>
            </a:r>
            <a:r>
              <a:rPr lang="en-US" dirty="0" err="1" smtClean="0"/>
              <a:t>multiframe</a:t>
            </a:r>
            <a:r>
              <a:rPr lang="en-US" dirty="0" smtClean="0"/>
              <a:t>, capacity for eight users is allotted. </a:t>
            </a:r>
          </a:p>
          <a:p>
            <a:r>
              <a:rPr lang="en-US" dirty="0" smtClean="0"/>
              <a:t>The remaining time slots across all carriers are designated for voice data.</a:t>
            </a:r>
          </a:p>
          <a:p>
            <a:endParaRPr lang="en-US" dirty="0" smtClean="0"/>
          </a:p>
          <a:p>
            <a:r>
              <a:rPr lang="en-US" sz="1200" b="0" i="0" u="none" strike="noStrike" kern="1200" baseline="0" dirty="0" smtClean="0">
                <a:solidFill>
                  <a:schemeClr val="tx1"/>
                </a:solidFill>
                <a:latin typeface="+mn-lt"/>
                <a:ea typeface="+mn-ea"/>
                <a:cs typeface="+mn-cs"/>
              </a:rPr>
              <a:t>An adversary</a:t>
            </a:r>
          </a:p>
          <a:p>
            <a:r>
              <a:rPr lang="en-US" sz="1200" b="0" i="0" u="none" strike="noStrike" kern="1200" baseline="0" dirty="0" smtClean="0">
                <a:solidFill>
                  <a:schemeClr val="tx1"/>
                </a:solidFill>
                <a:latin typeface="+mn-lt"/>
                <a:ea typeface="+mn-ea"/>
                <a:cs typeface="+mn-cs"/>
              </a:rPr>
              <a:t>can mount an attack by simultaneously sending messages through</a:t>
            </a:r>
          </a:p>
          <a:p>
            <a:r>
              <a:rPr lang="en-US" sz="1200" b="0" i="0" u="none" strike="noStrike" kern="1200" baseline="0" dirty="0" smtClean="0">
                <a:solidFill>
                  <a:schemeClr val="tx1"/>
                </a:solidFill>
                <a:latin typeface="+mn-lt"/>
                <a:ea typeface="+mn-ea"/>
                <a:cs typeface="+mn-cs"/>
              </a:rPr>
              <a:t>the numerous available portals into the SMS network. The resulting</a:t>
            </a:r>
          </a:p>
          <a:p>
            <a:r>
              <a:rPr lang="en-US" sz="1200" b="0" i="0" u="none" strike="noStrike" kern="1200" baseline="0" dirty="0" smtClean="0">
                <a:solidFill>
                  <a:schemeClr val="tx1"/>
                </a:solidFill>
                <a:latin typeface="+mn-lt"/>
                <a:ea typeface="+mn-ea"/>
                <a:cs typeface="+mn-cs"/>
              </a:rPr>
              <a:t>aggregate load saturates the control channels thereby blocking</a:t>
            </a:r>
          </a:p>
          <a:p>
            <a:r>
              <a:rPr lang="en-US" sz="1200" b="0" i="0" u="none" strike="noStrike" kern="1200" baseline="0" dirty="0" smtClean="0">
                <a:solidFill>
                  <a:schemeClr val="tx1"/>
                </a:solidFill>
                <a:latin typeface="+mn-lt"/>
                <a:ea typeface="+mn-ea"/>
                <a:cs typeface="+mn-cs"/>
              </a:rPr>
              <a:t>legitimate voice and SMS communication.</a:t>
            </a:r>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14</a:t>
            </a:fld>
            <a:endParaRPr lang="ru-RU"/>
          </a:p>
        </p:txBody>
      </p:sp>
    </p:spTree>
    <p:extLst>
      <p:ext uri="{BB962C8B-B14F-4D97-AF65-F5344CB8AC3E}">
        <p14:creationId xmlns:p14="http://schemas.microsoft.com/office/powerpoint/2010/main" val="416442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bandwidth within a given frame is limited, data (especially</a:t>
            </a:r>
          </a:p>
          <a:p>
            <a:r>
              <a:rPr lang="en-US" sz="1200" b="0" i="0" u="none" strike="noStrike" kern="1200" baseline="0" dirty="0" smtClean="0">
                <a:solidFill>
                  <a:schemeClr val="tx1"/>
                </a:solidFill>
                <a:latin typeface="+mn-lt"/>
                <a:ea typeface="+mn-ea"/>
                <a:cs typeface="+mn-cs"/>
              </a:rPr>
              <a:t>relating to the CCH) must often span a number of frames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SDCCH spans four logically consecutive</a:t>
            </a:r>
          </a:p>
          <a:p>
            <a:r>
              <a:rPr lang="en-US" sz="1200" b="0" i="0" u="none" strike="noStrike" kern="1200" baseline="0" dirty="0" smtClean="0">
                <a:solidFill>
                  <a:schemeClr val="tx1"/>
                </a:solidFill>
                <a:latin typeface="+mn-lt"/>
                <a:ea typeface="+mn-ea"/>
                <a:cs typeface="+mn-cs"/>
              </a:rPr>
              <a:t>timeslots in a </a:t>
            </a:r>
            <a:r>
              <a:rPr lang="en-US" sz="1200" b="0" i="0" u="none" strike="noStrike" kern="1200" baseline="0" dirty="0" err="1" smtClean="0">
                <a:solidFill>
                  <a:schemeClr val="tx1"/>
                </a:solidFill>
                <a:latin typeface="+mn-lt"/>
                <a:ea typeface="+mn-ea"/>
                <a:cs typeface="+mn-cs"/>
              </a:rPr>
              <a:t>multiframe</a:t>
            </a:r>
            <a:r>
              <a:rPr lang="en-US" sz="1200" b="0" i="0" u="none" strike="noStrike" kern="1200" baseline="0" dirty="0" smtClean="0">
                <a:solidFill>
                  <a:schemeClr val="tx1"/>
                </a:solidFill>
                <a:latin typeface="+mn-lt"/>
                <a:ea typeface="+mn-ea"/>
                <a:cs typeface="+mn-cs"/>
              </a:rPr>
              <a:t>.</a:t>
            </a:r>
            <a:endParaRPr lang="ru-R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Timeslot 1 from each frame in a </a:t>
            </a:r>
            <a:r>
              <a:rPr lang="en-US" sz="1200" b="0" i="0" u="none" strike="noStrike" kern="1200" baseline="0" dirty="0" err="1" smtClean="0">
                <a:solidFill>
                  <a:schemeClr val="tx1"/>
                </a:solidFill>
                <a:latin typeface="+mn-lt"/>
                <a:ea typeface="+mn-ea"/>
                <a:cs typeface="+mn-cs"/>
              </a:rPr>
              <a:t>multiframe</a:t>
            </a:r>
            <a:r>
              <a:rPr lang="en-US" sz="1200" b="0" i="0" u="none" strike="noStrike" kern="1200" baseline="0" dirty="0" smtClean="0">
                <a:solidFill>
                  <a:schemeClr val="tx1"/>
                </a:solidFill>
                <a:latin typeface="+mn-lt"/>
                <a:ea typeface="+mn-ea"/>
                <a:cs typeface="+mn-cs"/>
              </a:rPr>
              <a:t> creates</a:t>
            </a:r>
          </a:p>
          <a:p>
            <a:r>
              <a:rPr lang="en-US" sz="1200" b="0" i="0" u="none" strike="noStrike" kern="1200" baseline="0" dirty="0" smtClean="0">
                <a:solidFill>
                  <a:schemeClr val="tx1"/>
                </a:solidFill>
                <a:latin typeface="+mn-lt"/>
                <a:ea typeface="+mn-ea"/>
                <a:cs typeface="+mn-cs"/>
              </a:rPr>
              <a:t>the logical SDCCH channel.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single </a:t>
            </a:r>
            <a:r>
              <a:rPr lang="en-US" sz="1200" b="0" i="0" u="none" strike="noStrike" kern="1200" baseline="0" dirty="0" err="1" smtClean="0">
                <a:solidFill>
                  <a:schemeClr val="tx1"/>
                </a:solidFill>
                <a:latin typeface="+mn-lt"/>
                <a:ea typeface="+mn-ea"/>
                <a:cs typeface="+mn-cs"/>
              </a:rPr>
              <a:t>multiframe</a:t>
            </a:r>
            <a:r>
              <a:rPr lang="en-US" sz="1200" b="0" i="0" u="none" strike="noStrike" kern="1200" baseline="0" dirty="0" smtClean="0">
                <a:solidFill>
                  <a:schemeClr val="tx1"/>
                </a:solidFill>
                <a:latin typeface="+mn-lt"/>
                <a:ea typeface="+mn-ea"/>
                <a:cs typeface="+mn-cs"/>
              </a:rPr>
              <a:t>, up to eight</a:t>
            </a:r>
          </a:p>
          <a:p>
            <a:r>
              <a:rPr lang="en-US" sz="1200" b="0" i="0" u="none" strike="noStrike" kern="1200" baseline="0" dirty="0" smtClean="0">
                <a:solidFill>
                  <a:schemeClr val="tx1"/>
                </a:solidFill>
                <a:latin typeface="+mn-lt"/>
                <a:ea typeface="+mn-ea"/>
                <a:cs typeface="+mn-cs"/>
              </a:rPr>
              <a:t>users can receive SDCCH access.</a:t>
            </a: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12DB64B-A4C2-4096-AE48-085AB3BE56BA}" type="slidenum">
              <a:rPr lang="ru-RU" smtClean="0"/>
              <a:t>15</a:t>
            </a:fld>
            <a:endParaRPr lang="ru-RU"/>
          </a:p>
        </p:txBody>
      </p:sp>
    </p:spTree>
    <p:extLst>
      <p:ext uri="{BB962C8B-B14F-4D97-AF65-F5344CB8AC3E}">
        <p14:creationId xmlns:p14="http://schemas.microsoft.com/office/powerpoint/2010/main" val="374382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attack we need calculate SMS capacity of given Area</a:t>
            </a:r>
          </a:p>
          <a:p>
            <a:r>
              <a:rPr lang="en-US" sz="1200" b="0" i="0" u="none" strike="noStrike" kern="1200" baseline="0" dirty="0" smtClean="0">
                <a:solidFill>
                  <a:schemeClr val="tx1"/>
                </a:solidFill>
                <a:latin typeface="+mn-lt"/>
                <a:ea typeface="+mn-ea"/>
                <a:cs typeface="+mn-cs"/>
              </a:rPr>
              <a:t>the maximum capacity of the system for an</a:t>
            </a:r>
          </a:p>
          <a:p>
            <a:r>
              <a:rPr lang="en-US" sz="1200" b="0" i="0" u="none" strike="noStrike" kern="1200" baseline="0" dirty="0" smtClean="0">
                <a:solidFill>
                  <a:schemeClr val="tx1"/>
                </a:solidFill>
                <a:latin typeface="+mn-lt"/>
                <a:ea typeface="+mn-ea"/>
                <a:cs typeface="+mn-cs"/>
              </a:rPr>
              <a:t>Area calculated by this formula.</a:t>
            </a:r>
          </a:p>
          <a:p>
            <a:r>
              <a:rPr lang="en-US" sz="1200" b="0" i="0" u="none" strike="noStrike" kern="1200" baseline="0" dirty="0" smtClean="0">
                <a:solidFill>
                  <a:schemeClr val="tx1"/>
                </a:solidFill>
                <a:latin typeface="+mn-lt"/>
                <a:ea typeface="+mn-ea"/>
                <a:cs typeface="+mn-cs"/>
              </a:rPr>
              <a:t>There C is the  SMS capacity of given area.</a:t>
            </a:r>
          </a:p>
          <a:p>
            <a:r>
              <a:rPr lang="en-US" sz="1200" b="0" i="0" u="none" strike="noStrike" kern="1200" baseline="0" dirty="0" smtClean="0">
                <a:solidFill>
                  <a:schemeClr val="tx1"/>
                </a:solidFill>
                <a:latin typeface="+mn-lt"/>
                <a:ea typeface="+mn-ea"/>
                <a:cs typeface="+mn-cs"/>
              </a:rPr>
              <a:t>First term describes all sectors per area. The Second term describes All  SDCCH channels per </a:t>
            </a:r>
            <a:r>
              <a:rPr lang="en-US" sz="1200" b="0" i="0" u="none" strike="noStrike" kern="1200" baseline="0" dirty="0" smtClean="0">
                <a:solidFill>
                  <a:schemeClr val="tx1"/>
                </a:solidFill>
                <a:latin typeface="+mn-lt"/>
                <a:ea typeface="+mn-ea"/>
                <a:cs typeface="+mn-cs"/>
              </a:rPr>
              <a:t>sector and </a:t>
            </a:r>
            <a:r>
              <a:rPr lang="en-US" sz="1200" b="0" i="0" u="none" strike="noStrike" kern="1200" baseline="0" dirty="0" smtClean="0">
                <a:solidFill>
                  <a:schemeClr val="tx1"/>
                </a:solidFill>
                <a:latin typeface="+mn-lt"/>
                <a:ea typeface="+mn-ea"/>
                <a:cs typeface="+mn-cs"/>
              </a:rPr>
              <a:t>the Third term describes throughputs per area. By multiplying this definition we can know about SMS capacity of given Area.</a:t>
            </a:r>
          </a:p>
          <a:p>
            <a:r>
              <a:rPr lang="en-US" dirty="0" smtClean="0"/>
              <a:t>In the following table, it’s given Required upload bandwidth to saturate an empty network</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16</a:t>
            </a:fld>
            <a:endParaRPr lang="ru-RU"/>
          </a:p>
        </p:txBody>
      </p:sp>
    </p:spTree>
    <p:extLst>
      <p:ext uri="{BB962C8B-B14F-4D97-AF65-F5344CB8AC3E}">
        <p14:creationId xmlns:p14="http://schemas.microsoft.com/office/powerpoint/2010/main" val="55384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for accomplish successful attack we need minimum 2500 numbers in hit list, average 50 message device buffer and 8 dedicated channels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send </a:t>
            </a:r>
            <a:r>
              <a:rPr lang="en-US" altLang="ru-RU" dirty="0" smtClean="0"/>
              <a:t>1 message per phone every 10.4 sec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t>
            </a:r>
            <a:r>
              <a:rPr lang="en-US" dirty="0" smtClean="0"/>
              <a:t>after </a:t>
            </a:r>
            <a:r>
              <a:rPr lang="en-US" altLang="ru-RU" dirty="0" smtClean="0"/>
              <a:t>8.68 minutes it becomes </a:t>
            </a:r>
            <a:r>
              <a:rPr lang="en-US" altLang="ru-RU" dirty="0" smtClean="0"/>
              <a:t>to fill buffers</a:t>
            </a:r>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17</a:t>
            </a:fld>
            <a:endParaRPr lang="ru-RU"/>
          </a:p>
        </p:txBody>
      </p:sp>
    </p:spTree>
    <p:extLst>
      <p:ext uri="{BB962C8B-B14F-4D97-AF65-F5344CB8AC3E}">
        <p14:creationId xmlns:p14="http://schemas.microsoft.com/office/powerpoint/2010/main" val="422853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total network degradation attacks can occur, Internet attacks</a:t>
            </a:r>
          </a:p>
          <a:p>
            <a:r>
              <a:rPr lang="en-US" sz="1200" b="0" i="0" u="none" strike="noStrike" kern="1200" baseline="0" dirty="0" smtClean="0">
                <a:solidFill>
                  <a:schemeClr val="tx1"/>
                </a:solidFill>
                <a:latin typeface="+mn-lt"/>
                <a:ea typeface="+mn-ea"/>
                <a:cs typeface="+mn-cs"/>
              </a:rPr>
              <a:t>can be targeted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attacks are accomplished by flooding the user with a superfluous</a:t>
            </a:r>
          </a:p>
          <a:p>
            <a:r>
              <a:rPr lang="en-US" sz="1200" b="0" i="0" u="none" strike="noStrike" kern="1200" baseline="0" dirty="0" smtClean="0">
                <a:solidFill>
                  <a:schemeClr val="tx1"/>
                </a:solidFill>
                <a:latin typeface="+mn-lt"/>
                <a:ea typeface="+mn-ea"/>
                <a:cs typeface="+mn-cs"/>
              </a:rPr>
              <a:t>number of messages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results in one of three outcomes:</a:t>
            </a:r>
          </a:p>
          <a:p>
            <a:r>
              <a:rPr lang="en-US" sz="1200" b="0" i="0" u="none" strike="noStrike" kern="1200" baseline="0" dirty="0" smtClean="0">
                <a:solidFill>
                  <a:schemeClr val="tx1"/>
                </a:solidFill>
                <a:latin typeface="+mn-lt"/>
                <a:ea typeface="+mn-ea"/>
                <a:cs typeface="+mn-cs"/>
              </a:rPr>
              <a:t>1. a buffer somewhere overflows and the message is lost, </a:t>
            </a:r>
          </a:p>
          <a:p>
            <a:r>
              <a:rPr lang="en-US" sz="1200" b="0" i="0" u="none" strike="noStrike" kern="1200" baseline="0" dirty="0" smtClean="0">
                <a:solidFill>
                  <a:schemeClr val="tx1"/>
                </a:solidFill>
                <a:latin typeface="+mn-lt"/>
                <a:ea typeface="+mn-ea"/>
                <a:cs typeface="+mn-cs"/>
              </a:rPr>
              <a:t>As observed</a:t>
            </a:r>
          </a:p>
          <a:p>
            <a:r>
              <a:rPr lang="en-US" sz="1200" b="0" i="0" u="none" strike="noStrike" kern="1200" baseline="0" dirty="0" smtClean="0">
                <a:solidFill>
                  <a:schemeClr val="tx1"/>
                </a:solidFill>
                <a:latin typeface="+mn-lt"/>
                <a:ea typeface="+mn-ea"/>
                <a:cs typeface="+mn-cs"/>
              </a:rPr>
              <a:t>with the Nokia 3560, when the buffer became full, any message</a:t>
            </a:r>
          </a:p>
          <a:p>
            <a:r>
              <a:rPr lang="en-US" sz="1200" b="0" i="0" u="none" strike="noStrike" kern="1200" baseline="0" dirty="0" smtClean="0">
                <a:solidFill>
                  <a:schemeClr val="tx1"/>
                </a:solidFill>
                <a:latin typeface="+mn-lt"/>
                <a:ea typeface="+mn-ea"/>
                <a:cs typeface="+mn-cs"/>
              </a:rPr>
              <a:t>with content assumed to be known were automatically deleted</a:t>
            </a:r>
            <a:endParaRPr lang="ru-R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the message is delayed longer than its shelf-life, or the user does not notice the</a:t>
            </a:r>
          </a:p>
          <a:p>
            <a:r>
              <a:rPr lang="en-US" sz="1200" b="0" i="0" u="none" strike="noStrike" kern="1200" baseline="0" dirty="0" smtClean="0">
                <a:solidFill>
                  <a:schemeClr val="tx1"/>
                </a:solidFill>
                <a:latin typeface="+mn-lt"/>
                <a:ea typeface="+mn-ea"/>
                <a:cs typeface="+mn-cs"/>
              </a:rPr>
              <a:t>message due to the deluge of meaningless messages.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During the testing we saw, where 400 messages were injected to determine the size</a:t>
            </a:r>
          </a:p>
          <a:p>
            <a:r>
              <a:rPr lang="en-US" sz="1200" b="0" i="0" u="none" strike="noStrike" kern="1200" baseline="0" dirty="0" smtClean="0">
                <a:solidFill>
                  <a:schemeClr val="tx1"/>
                </a:solidFill>
                <a:latin typeface="+mn-lt"/>
                <a:ea typeface="+mn-ea"/>
                <a:cs typeface="+mn-cs"/>
              </a:rPr>
              <a:t>of the SMSC buffers, the delivery of all packets took almost 90</a:t>
            </a:r>
          </a:p>
          <a:p>
            <a:r>
              <a:rPr lang="en-US" sz="1200" b="0" i="0" u="none" strike="noStrike" kern="1200" baseline="0" dirty="0" smtClean="0">
                <a:solidFill>
                  <a:schemeClr val="tx1"/>
                </a:solidFill>
                <a:latin typeface="+mn-lt"/>
                <a:ea typeface="+mn-ea"/>
                <a:cs typeface="+mn-cs"/>
              </a:rPr>
              <a:t>minutes even with the constant monitoring and clearing of phone buffers.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deleting an immense number of text messages is taxing on</a:t>
            </a:r>
          </a:p>
          <a:p>
            <a:r>
              <a:rPr lang="en-US" sz="1200" b="0" i="0" u="none" strike="noStrike" kern="1200" baseline="0" dirty="0" smtClean="0">
                <a:solidFill>
                  <a:schemeClr val="tx1"/>
                </a:solidFill>
                <a:latin typeface="+mn-lt"/>
                <a:ea typeface="+mn-ea"/>
                <a:cs typeface="+mn-cs"/>
              </a:rPr>
              <a:t>the user, the receipt of large amounts of</a:t>
            </a:r>
          </a:p>
          <a:p>
            <a:r>
              <a:rPr lang="en-US" sz="1200" b="0" i="0" u="none" strike="noStrike" kern="1200" baseline="0" dirty="0" smtClean="0">
                <a:solidFill>
                  <a:schemeClr val="tx1"/>
                </a:solidFill>
                <a:latin typeface="+mn-lt"/>
                <a:ea typeface="+mn-ea"/>
                <a:cs typeface="+mn-cs"/>
              </a:rPr>
              <a:t>data consumes significant battery power.</a:t>
            </a:r>
          </a:p>
        </p:txBody>
      </p:sp>
      <p:sp>
        <p:nvSpPr>
          <p:cNvPr id="4" name="Номер слайда 3"/>
          <p:cNvSpPr>
            <a:spLocks noGrp="1"/>
          </p:cNvSpPr>
          <p:nvPr>
            <p:ph type="sldNum" sz="quarter" idx="10"/>
          </p:nvPr>
        </p:nvSpPr>
        <p:spPr/>
        <p:txBody>
          <a:bodyPr/>
          <a:lstStyle/>
          <a:p>
            <a:fld id="{E12DB64B-A4C2-4096-AE48-085AB3BE56BA}" type="slidenum">
              <a:rPr lang="ru-RU" smtClean="0"/>
              <a:t>18</a:t>
            </a:fld>
            <a:endParaRPr lang="ru-RU"/>
          </a:p>
        </p:txBody>
      </p:sp>
    </p:spTree>
    <p:extLst>
      <p:ext uri="{BB962C8B-B14F-4D97-AF65-F5344CB8AC3E}">
        <p14:creationId xmlns:p14="http://schemas.microsoft.com/office/powerpoint/2010/main" val="140154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smtClean="0">
                <a:solidFill>
                  <a:schemeClr val="tx1"/>
                </a:solidFill>
                <a:effectLst/>
                <a:latin typeface="+mn-lt"/>
                <a:ea typeface="+mn-ea"/>
                <a:cs typeface="+mn-cs"/>
              </a:rPr>
              <a:t>Spamming</a:t>
            </a:r>
            <a:r>
              <a:rPr lang="en-US" sz="1200" b="0" i="0" kern="1200" dirty="0" smtClean="0">
                <a:solidFill>
                  <a:schemeClr val="tx1"/>
                </a:solidFill>
                <a:effectLst/>
                <a:latin typeface="+mn-lt"/>
                <a:ea typeface="+mn-ea"/>
                <a:cs typeface="+mn-cs"/>
              </a:rPr>
              <a:t> is the use of messaging systems to send an unsolicited message (</a:t>
            </a:r>
            <a:r>
              <a:rPr lang="en-US" sz="1200" b="1" i="0" kern="1200" dirty="0" smtClean="0">
                <a:solidFill>
                  <a:schemeClr val="tx1"/>
                </a:solidFill>
                <a:effectLst/>
                <a:latin typeface="+mn-lt"/>
                <a:ea typeface="+mn-ea"/>
                <a:cs typeface="+mn-cs"/>
              </a:rPr>
              <a:t>spam</a:t>
            </a:r>
            <a:r>
              <a:rPr lang="en-US" sz="1200" b="0" i="0" kern="1200" dirty="0" smtClean="0">
                <a:solidFill>
                  <a:schemeClr val="tx1"/>
                </a:solidFill>
                <a:effectLst/>
                <a:latin typeface="+mn-lt"/>
                <a:ea typeface="+mn-ea"/>
                <a:cs typeface="+mn-cs"/>
              </a:rPr>
              <a:t>), especially advertising, as well as sending messages repeatedly on the same site.</a:t>
            </a:r>
          </a:p>
          <a:p>
            <a:endParaRPr lang="en-US" sz="1200" b="0" i="0" kern="1200" dirty="0" smtClean="0">
              <a:solidFill>
                <a:schemeClr val="tx1"/>
              </a:solidFill>
              <a:effectLst/>
              <a:latin typeface="+mn-lt"/>
              <a:ea typeface="+mn-ea"/>
              <a:cs typeface="+mn-cs"/>
            </a:endParaRPr>
          </a:p>
          <a:p>
            <a:r>
              <a:rPr lang="en-US" b="1" dirty="0" smtClean="0"/>
              <a:t>Phishing</a:t>
            </a:r>
            <a:r>
              <a:rPr lang="en-US" dirty="0" smtClean="0"/>
              <a:t> is the fraudulent attempt to obtain sensitive information such as usernames, passwords and credit card details, often for malicious reasons, by disguising as a trustworthy entity in an electronic communication</a:t>
            </a:r>
          </a:p>
          <a:p>
            <a:endParaRPr lang="en-US" dirty="0" smtClean="0"/>
          </a:p>
          <a:p>
            <a:r>
              <a:rPr lang="en-US" sz="1200" b="0" i="0" kern="1200" dirty="0" smtClean="0">
                <a:solidFill>
                  <a:schemeClr val="tx1"/>
                </a:solidFill>
                <a:effectLst/>
                <a:latin typeface="+mn-lt"/>
                <a:ea typeface="+mn-ea"/>
                <a:cs typeface="+mn-cs"/>
              </a:rPr>
              <a:t>A computer virus can infected or deny computer software's or</a:t>
            </a:r>
            <a:r>
              <a:rPr lang="en-US" sz="1200" b="0" i="0" kern="1200" baseline="0" dirty="0" smtClean="0">
                <a:solidFill>
                  <a:schemeClr val="tx1"/>
                </a:solidFill>
                <a:effectLst/>
                <a:latin typeface="+mn-lt"/>
                <a:ea typeface="+mn-ea"/>
                <a:cs typeface="+mn-cs"/>
              </a:rPr>
              <a:t> hardware’s.</a:t>
            </a:r>
          </a:p>
          <a:p>
            <a:r>
              <a:rPr lang="en-US" sz="1200" b="0" i="0" kern="1200" baseline="0" dirty="0" smtClean="0">
                <a:solidFill>
                  <a:schemeClr val="tx1"/>
                </a:solidFill>
                <a:effectLst/>
                <a:latin typeface="+mn-lt"/>
                <a:ea typeface="+mn-ea"/>
                <a:cs typeface="+mn-cs"/>
              </a:rPr>
              <a:t>Viruses like </a:t>
            </a:r>
            <a:r>
              <a:rPr lang="en-US" sz="1200" b="0" i="0" kern="1200" baseline="0" dirty="0" err="1" smtClean="0">
                <a:solidFill>
                  <a:schemeClr val="tx1"/>
                </a:solidFill>
                <a:effectLst/>
                <a:latin typeface="+mn-lt"/>
                <a:ea typeface="+mn-ea"/>
                <a:cs typeface="+mn-cs"/>
              </a:rPr>
              <a:t>Cabir</a:t>
            </a:r>
            <a:r>
              <a:rPr lang="en-US" sz="1200" b="0" i="0" kern="1200" baseline="0" dirty="0" smtClean="0">
                <a:solidFill>
                  <a:schemeClr val="tx1"/>
                </a:solidFill>
                <a:effectLst/>
                <a:latin typeface="+mn-lt"/>
                <a:ea typeface="+mn-ea"/>
                <a:cs typeface="+mn-cs"/>
              </a:rPr>
              <a:t> and Skulls </a:t>
            </a:r>
            <a:r>
              <a:rPr lang="en-US" sz="1200" b="0" i="0" kern="1200" dirty="0" smtClean="0">
                <a:solidFill>
                  <a:schemeClr val="tx1"/>
                </a:solidFill>
                <a:effectLst/>
                <a:latin typeface="+mn-lt"/>
                <a:ea typeface="+mn-ea"/>
                <a:cs typeface="+mn-cs"/>
              </a:rPr>
              <a:t>worms attempts to spread to other phones in the area using wireless </a:t>
            </a:r>
            <a:r>
              <a:rPr lang="en-US" sz="1200" b="0" i="0" u="none" strike="noStrike" kern="1200" dirty="0" smtClean="0">
                <a:solidFill>
                  <a:schemeClr val="tx1"/>
                </a:solidFill>
                <a:effectLst/>
                <a:latin typeface="+mn-lt"/>
                <a:ea typeface="+mn-ea"/>
                <a:cs typeface="+mn-cs"/>
                <a:hlinkClick r:id="rId3" tooltip="Bluetooth"/>
              </a:rPr>
              <a:t>Bluetooth</a:t>
            </a:r>
            <a:r>
              <a:rPr lang="en-US" sz="1200" b="0" i="0" kern="1200" dirty="0" smtClean="0">
                <a:solidFill>
                  <a:schemeClr val="tx1"/>
                </a:solidFill>
                <a:effectLst/>
                <a:latin typeface="+mn-lt"/>
                <a:ea typeface="+mn-ea"/>
                <a:cs typeface="+mn-cs"/>
              </a:rPr>
              <a:t> signals.</a:t>
            </a:r>
            <a:r>
              <a:rPr lang="en-US" dirty="0" smtClean="0"/>
              <a:t>								</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19</a:t>
            </a:fld>
            <a:endParaRPr lang="ru-RU"/>
          </a:p>
        </p:txBody>
      </p:sp>
    </p:spTree>
    <p:extLst>
      <p:ext uri="{BB962C8B-B14F-4D97-AF65-F5344CB8AC3E}">
        <p14:creationId xmlns:p14="http://schemas.microsoft.com/office/powerpoint/2010/main" val="338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b="1" dirty="0" smtClean="0">
                <a:latin typeface="+mn-ea"/>
                <a:cs typeface="Times New Roman" panose="02020603050405020304" pitchFamily="18" charset="0"/>
              </a:rPr>
              <a:t>Firstly, let</a:t>
            </a:r>
            <a:r>
              <a:rPr lang="en-US" altLang="ko-KR" b="1" baseline="0" dirty="0" smtClean="0">
                <a:latin typeface="+mn-ea"/>
                <a:cs typeface="Times New Roman" panose="02020603050405020304" pitchFamily="18" charset="0"/>
              </a:rPr>
              <a:t> me introduce</a:t>
            </a:r>
            <a:r>
              <a:rPr lang="en-US" altLang="ko-KR" b="1" dirty="0" smtClean="0">
                <a:latin typeface="+mn-ea"/>
                <a:cs typeface="Times New Roman" panose="02020603050405020304" pitchFamily="18" charset="0"/>
              </a:rPr>
              <a:t> </a:t>
            </a:r>
            <a:r>
              <a:rPr lang="en-US" altLang="ko-KR" b="1" baseline="0" dirty="0" smtClean="0">
                <a:latin typeface="+mn-ea"/>
                <a:cs typeface="Times New Roman" panose="02020603050405020304" pitchFamily="18" charset="0"/>
              </a:rPr>
              <a:t>the SMS and its functionalities.</a:t>
            </a:r>
            <a:endParaRPr lang="en-US" altLang="ko-KR" b="1" dirty="0" smtClean="0">
              <a:latin typeface="+mn-ea"/>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b="1" dirty="0" smtClean="0">
                <a:latin typeface="+mn-ea"/>
                <a:cs typeface="Times New Roman" panose="02020603050405020304" pitchFamily="18" charset="0"/>
              </a:rPr>
              <a:t>So, SMS (that is: Short Message Service)</a:t>
            </a:r>
            <a:r>
              <a:rPr lang="en-US" altLang="ko-KR" b="0" baseline="0" dirty="0" smtClean="0">
                <a:latin typeface="+mn-lt"/>
                <a:cs typeface="+mn-cs"/>
              </a:rPr>
              <a:t> allows users to receive </a:t>
            </a:r>
            <a:r>
              <a:rPr lang="en-US" dirty="0" smtClean="0"/>
              <a:t>Voice and text messages.</a:t>
            </a:r>
            <a:br>
              <a:rPr lang="en-US" dirty="0" smtClean="0"/>
            </a:br>
            <a:r>
              <a:rPr lang="en-US" dirty="0" smtClean="0"/>
              <a:t>Even though voice call isn’t available, we can still use SMS, which makes it extremely popular within the telecommunication industry.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cellular network and Internet are connected, it gives us open functionality.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In turn, this allows us to send Internet-originated text messages to mobile subscribers.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b="1" dirty="0" smtClean="0"/>
              <a:t>It means that</a:t>
            </a:r>
            <a:r>
              <a:rPr lang="en-US" dirty="0" smtClean="0"/>
              <a:t> users can contact mobile subscribers without the use of a cell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However, the </a:t>
            </a:r>
            <a:r>
              <a:rPr lang="en-US" altLang="ko-KR" b="1" dirty="0" smtClean="0"/>
              <a:t>Open functionality </a:t>
            </a:r>
            <a:r>
              <a:rPr lang="en-US" dirty="0" smtClean="0"/>
              <a:t>has serious negative consequences for cellular networks.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paper shows that an adversary can </a:t>
            </a:r>
            <a:r>
              <a:rPr lang="en-US" b="1" dirty="0" smtClean="0"/>
              <a:t>deny voice service by</a:t>
            </a:r>
            <a:r>
              <a:rPr lang="en-US" dirty="0" smtClean="0"/>
              <a:t> </a:t>
            </a:r>
            <a:r>
              <a:rPr lang="en-US" sz="1200" b="0" i="0" u="none" strike="noStrike" kern="1200" baseline="0" dirty="0" smtClean="0">
                <a:solidFill>
                  <a:schemeClr val="tx1"/>
                </a:solidFill>
                <a:latin typeface="+mn-lt"/>
                <a:ea typeface="+mn-ea"/>
                <a:cs typeface="+mn-cs"/>
              </a:rPr>
              <a:t>using large, highly accurate phone hit-lists or Zombie network.</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b="1" dirty="0">
              <a:latin typeface="+mn-ea"/>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E12DB64B-A4C2-4096-AE48-085AB3BE56BA}" type="slidenum">
              <a:rPr lang="ru-RU" smtClean="0"/>
              <a:t>2</a:t>
            </a:fld>
            <a:endParaRPr lang="ru-RU"/>
          </a:p>
        </p:txBody>
      </p:sp>
    </p:spTree>
    <p:extLst>
      <p:ext uri="{BB962C8B-B14F-4D97-AF65-F5344CB8AC3E}">
        <p14:creationId xmlns:p14="http://schemas.microsoft.com/office/powerpoint/2010/main" val="221538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There has many defenses against attacks</a:t>
            </a:r>
            <a:r>
              <a:rPr lang="en-US" baseline="0" dirty="0" smtClean="0"/>
              <a:t> on cellular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of them </a:t>
            </a:r>
            <a:r>
              <a:rPr lang="en-US" dirty="0" smtClean="0"/>
              <a:t>Separation of Voice and Data.</a:t>
            </a:r>
            <a:r>
              <a:rPr lang="en-US" baseline="0" dirty="0" smtClean="0"/>
              <a:t> But it done in 3G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solution is </a:t>
            </a:r>
            <a:r>
              <a:rPr lang="en-US" dirty="0" smtClean="0"/>
              <a:t>Resource Provisioning. We</a:t>
            </a:r>
            <a:r>
              <a:rPr lang="en-US" baseline="0" dirty="0" smtClean="0"/>
              <a:t> can do this by applying additional base stations and MSCs in the area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solution</a:t>
            </a:r>
            <a:r>
              <a:rPr lang="en-US" baseline="0" dirty="0" smtClean="0"/>
              <a:t> is rate limitation.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means of this solution are limiting  </a:t>
            </a:r>
            <a:r>
              <a:rPr lang="en-US" dirty="0" smtClean="0"/>
              <a:t>number of recipients for all web interfaces</a:t>
            </a:r>
            <a:r>
              <a:rPr lang="en-US" baseline="0" dirty="0" smtClean="0"/>
              <a:t> and </a:t>
            </a:r>
            <a:r>
              <a:rPr lang="en-US" dirty="0" smtClean="0"/>
              <a:t>making interface closure between the web and cellular networks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solution is Educate user.</a:t>
            </a:r>
            <a:endParaRPr lang="en-US" dirty="0" smtClean="0"/>
          </a:p>
        </p:txBody>
      </p:sp>
      <p:sp>
        <p:nvSpPr>
          <p:cNvPr id="4" name="Номер слайда 3"/>
          <p:cNvSpPr>
            <a:spLocks noGrp="1"/>
          </p:cNvSpPr>
          <p:nvPr>
            <p:ph type="sldNum" sz="quarter" idx="10"/>
          </p:nvPr>
        </p:nvSpPr>
        <p:spPr/>
        <p:txBody>
          <a:bodyPr/>
          <a:lstStyle/>
          <a:p>
            <a:fld id="{E12DB64B-A4C2-4096-AE48-085AB3BE56BA}" type="slidenum">
              <a:rPr lang="ru-RU" smtClean="0"/>
              <a:t>20</a:t>
            </a:fld>
            <a:endParaRPr lang="ru-RU"/>
          </a:p>
        </p:txBody>
      </p:sp>
    </p:spTree>
    <p:extLst>
      <p:ext uri="{BB962C8B-B14F-4D97-AF65-F5344CB8AC3E}">
        <p14:creationId xmlns:p14="http://schemas.microsoft.com/office/powerpoint/2010/main" val="217101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In an attempt to understand the parameters leading to non-malicious, congestion-based </a:t>
            </a:r>
            <a:r>
              <a:rPr lang="en-US" sz="1200" b="0" i="0" u="none" strike="noStrike" kern="1200" baseline="0" dirty="0" err="1" smtClean="0">
                <a:solidFill>
                  <a:schemeClr val="tx1"/>
                </a:solidFill>
                <a:latin typeface="+mn-lt"/>
                <a:ea typeface="+mn-ea"/>
                <a:cs typeface="+mn-cs"/>
              </a:rPr>
              <a:t>DoS</a:t>
            </a:r>
            <a:r>
              <a:rPr lang="en-US" sz="1200" b="0" i="0" u="none" strike="noStrike" kern="1200" baseline="0" dirty="0" smtClean="0">
                <a:solidFill>
                  <a:schemeClr val="tx1"/>
                </a:solidFill>
                <a:latin typeface="+mn-lt"/>
                <a:ea typeface="+mn-ea"/>
                <a:cs typeface="+mn-cs"/>
              </a:rPr>
              <a:t> scenarios in a wireless environment, the National Communications System published a study examining the effects of SMS messages.</a:t>
            </a:r>
          </a:p>
          <a:p>
            <a:r>
              <a:rPr lang="en-US" sz="1200" b="0" i="0" u="none" strike="noStrike" kern="1200" baseline="0" dirty="0" smtClean="0">
                <a:solidFill>
                  <a:schemeClr val="tx1"/>
                </a:solidFill>
                <a:latin typeface="+mn-lt"/>
                <a:ea typeface="+mn-ea"/>
                <a:cs typeface="+mn-cs"/>
              </a:rPr>
              <a:t>This study primarily focused upon problems caused by mobile to mobile communications and the lack of privacy users relying on email for SMS delivery</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Cisco Systems published a whitepaper about study in mobile messaging in 2004.</a:t>
            </a:r>
          </a:p>
          <a:p>
            <a:r>
              <a:rPr lang="en-US" sz="1200" b="0" i="0" u="none" strike="noStrike" kern="1200" baseline="0" dirty="0" smtClean="0">
                <a:solidFill>
                  <a:schemeClr val="tx1"/>
                </a:solidFill>
                <a:latin typeface="+mn-lt"/>
                <a:ea typeface="+mn-ea"/>
                <a:cs typeface="+mn-cs"/>
              </a:rPr>
              <a:t>in this article described The evolution of messaging in mobile networks, and how to efficiently and effectively manage the growing messaging traffic</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 Byers et. al. demonstrated the ability to use simple automated scripting tools to register an individual for large volumes of postal junk mail.</a:t>
            </a:r>
            <a:endParaRPr lang="ru-RU" dirty="0" smtClean="0"/>
          </a:p>
          <a:p>
            <a:r>
              <a:rPr lang="en-US" dirty="0" smtClean="0"/>
              <a:t>And they analyzed internet-based attacks</a:t>
            </a:r>
            <a:r>
              <a:rPr lang="en-US" baseline="0" dirty="0" smtClean="0"/>
              <a:t> on physical world and they demonstrated defenses against this attacks in their research.</a:t>
            </a:r>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12DB64B-A4C2-4096-AE48-085AB3BE56BA}" type="slidenum">
              <a:rPr lang="ru-RU" smtClean="0"/>
              <a:t>21</a:t>
            </a:fld>
            <a:endParaRPr lang="ru-RU"/>
          </a:p>
        </p:txBody>
      </p:sp>
    </p:spTree>
    <p:extLst>
      <p:ext uri="{BB962C8B-B14F-4D97-AF65-F5344CB8AC3E}">
        <p14:creationId xmlns:p14="http://schemas.microsoft.com/office/powerpoint/2010/main" val="339295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r>
              <a:rPr lang="en-US" dirty="0" smtClean="0"/>
              <a:t>The authors contributions are given</a:t>
            </a:r>
            <a:r>
              <a:rPr lang="en-US" baseline="0" dirty="0" smtClean="0"/>
              <a:t> below.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of this </a:t>
            </a:r>
            <a:r>
              <a:rPr lang="en-US" dirty="0" smtClean="0"/>
              <a:t>contributions is </a:t>
            </a:r>
            <a:r>
              <a:rPr lang="en-US" altLang="ru-RU" dirty="0" smtClean="0"/>
              <a:t>Security impact of SMS on Cellular network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Second </a:t>
            </a:r>
            <a:r>
              <a:rPr lang="en-US" dirty="0" smtClean="0"/>
              <a:t>contributions is </a:t>
            </a:r>
            <a:r>
              <a:rPr lang="en-US" sz="1200" b="0" i="0" u="none" strike="noStrike" kern="1200" baseline="0" dirty="0" smtClean="0">
                <a:solidFill>
                  <a:schemeClr val="tx1"/>
                </a:solidFill>
                <a:latin typeface="+mn-lt"/>
                <a:ea typeface="+mn-ea"/>
                <a:cs typeface="+mn-cs"/>
              </a:rPr>
              <a:t>Demonstrated </a:t>
            </a:r>
            <a:r>
              <a:rPr lang="en-US" sz="1200" b="0" i="0" u="none" strike="noStrike" kern="1200" baseline="0" dirty="0" smtClean="0">
                <a:solidFill>
                  <a:schemeClr val="tx1"/>
                </a:solidFill>
                <a:latin typeface="+mn-lt"/>
                <a:ea typeface="+mn-ea"/>
                <a:cs typeface="+mn-cs"/>
              </a:rPr>
              <a:t>deny service to city sized area.</a:t>
            </a:r>
          </a:p>
          <a:p>
            <a:r>
              <a:rPr lang="en-US" dirty="0" smtClean="0"/>
              <a:t> </a:t>
            </a:r>
            <a:endParaRPr lang="en-US" dirty="0" smtClean="0"/>
          </a:p>
          <a:p>
            <a:r>
              <a:rPr lang="en-US" dirty="0" smtClean="0"/>
              <a:t>After </a:t>
            </a:r>
            <a:r>
              <a:rPr lang="en-US" sz="1200" b="0" i="0" u="none" strike="noStrike" kern="1200" baseline="0" dirty="0" smtClean="0">
                <a:solidFill>
                  <a:schemeClr val="tx1"/>
                </a:solidFill>
                <a:latin typeface="+mn-lt"/>
                <a:ea typeface="+mn-ea"/>
                <a:cs typeface="+mn-cs"/>
              </a:rPr>
              <a:t>analysis of publicly available cellular standards and gray-box testing, characterized the resilience of cellular networks </a:t>
            </a:r>
          </a:p>
          <a:p>
            <a:r>
              <a:rPr lang="en-US" sz="1200" b="0" i="0" u="none" strike="noStrike" kern="1200" baseline="0" dirty="0" smtClean="0">
                <a:solidFill>
                  <a:schemeClr val="tx1"/>
                </a:solidFill>
                <a:latin typeface="+mn-lt"/>
                <a:ea typeface="+mn-ea"/>
                <a:cs typeface="+mn-cs"/>
              </a:rPr>
              <a:t>to elevated messaging loads</a:t>
            </a:r>
          </a:p>
          <a:p>
            <a:r>
              <a:rPr lang="en-US" sz="1200" b="0" i="0" u="none" strike="noStrike" kern="1200" baseline="0" dirty="0" smtClean="0">
                <a:solidFill>
                  <a:schemeClr val="tx1"/>
                </a:solidFill>
                <a:latin typeface="+mn-lt"/>
                <a:ea typeface="+mn-ea"/>
                <a:cs typeface="+mn-cs"/>
              </a:rPr>
              <a:t>Possibility of successful </a:t>
            </a:r>
            <a:r>
              <a:rPr lang="en-US" sz="1200" b="0" i="0" u="none" strike="noStrike" kern="1200" baseline="0" dirty="0" err="1" smtClean="0">
                <a:solidFill>
                  <a:schemeClr val="tx1"/>
                </a:solidFill>
                <a:latin typeface="+mn-lt"/>
                <a:ea typeface="+mn-ea"/>
                <a:cs typeface="+mn-cs"/>
              </a:rPr>
              <a:t>DoS</a:t>
            </a:r>
            <a:r>
              <a:rPr lang="en-US" sz="1200" b="0" i="0" u="none" strike="noStrike" kern="1200" baseline="0" dirty="0" smtClean="0">
                <a:solidFill>
                  <a:schemeClr val="tx1"/>
                </a:solidFill>
                <a:latin typeface="+mn-lt"/>
                <a:ea typeface="+mn-ea"/>
                <a:cs typeface="+mn-cs"/>
              </a:rPr>
              <a:t> attack by generating and using large and high accurate hit-lists</a:t>
            </a:r>
          </a:p>
          <a:p>
            <a:r>
              <a:rPr lang="en-US" sz="1200" b="0" i="0" u="none" strike="noStrike" kern="1200" baseline="0" dirty="0" smtClean="0">
                <a:solidFill>
                  <a:schemeClr val="tx1"/>
                </a:solidFill>
                <a:latin typeface="+mn-lt"/>
                <a:ea typeface="+mn-ea"/>
                <a:cs typeface="+mn-cs"/>
              </a:rPr>
              <a:t>And finally given defenses against this attack</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22</a:t>
            </a:fld>
            <a:endParaRPr lang="ru-RU"/>
          </a:p>
        </p:txBody>
      </p:sp>
    </p:spTree>
    <p:extLst>
      <p:ext uri="{BB962C8B-B14F-4D97-AF65-F5344CB8AC3E}">
        <p14:creationId xmlns:p14="http://schemas.microsoft.com/office/powerpoint/2010/main" val="1413737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 conclusion I can say that Cellular networks are a critical part of the economic and social infrastructures in which we live.</a:t>
            </a:r>
          </a:p>
          <a:p>
            <a:r>
              <a:rPr lang="en-US" sz="1200" b="0" i="0" u="none" strike="noStrike" kern="1200" baseline="0" dirty="0" smtClean="0">
                <a:solidFill>
                  <a:schemeClr val="tx1"/>
                </a:solidFill>
                <a:latin typeface="+mn-lt"/>
                <a:ea typeface="+mn-ea"/>
                <a:cs typeface="+mn-cs"/>
              </a:rPr>
              <a:t>With additional resources, cyberwarfare attacks capable of denying voice and SMS service to an entire continent are also feasible.</a:t>
            </a:r>
          </a:p>
          <a:p>
            <a:r>
              <a:rPr lang="en-US" sz="1200" b="0" i="0" u="none" strike="noStrike" kern="1200" baseline="0" dirty="0" smtClean="0">
                <a:solidFill>
                  <a:schemeClr val="tx1"/>
                </a:solidFill>
                <a:latin typeface="+mn-lt"/>
                <a:ea typeface="+mn-ea"/>
                <a:cs typeface="+mn-cs"/>
              </a:rPr>
              <a:t>this proved by example Washington DC and Manhattan cities in this research</a:t>
            </a:r>
          </a:p>
          <a:p>
            <a:r>
              <a:rPr lang="en-US" sz="1200" b="0" i="0" u="none" strike="noStrike" kern="1200" baseline="0" dirty="0" smtClean="0">
                <a:solidFill>
                  <a:schemeClr val="tx1"/>
                </a:solidFill>
                <a:latin typeface="+mn-lt"/>
                <a:ea typeface="+mn-ea"/>
                <a:cs typeface="+mn-cs"/>
              </a:rPr>
              <a:t>But I think , the issues presented in this paper should be resolved in order to maintain these essential services.</a:t>
            </a:r>
          </a:p>
        </p:txBody>
      </p:sp>
      <p:sp>
        <p:nvSpPr>
          <p:cNvPr id="4" name="Номер слайда 3"/>
          <p:cNvSpPr>
            <a:spLocks noGrp="1"/>
          </p:cNvSpPr>
          <p:nvPr>
            <p:ph type="sldNum" sz="quarter" idx="10"/>
          </p:nvPr>
        </p:nvSpPr>
        <p:spPr/>
        <p:txBody>
          <a:bodyPr/>
          <a:lstStyle/>
          <a:p>
            <a:fld id="{E12DB64B-A4C2-4096-AE48-085AB3BE56BA}" type="slidenum">
              <a:rPr lang="ru-RU" smtClean="0"/>
              <a:t>23</a:t>
            </a:fld>
            <a:endParaRPr lang="ru-RU"/>
          </a:p>
        </p:txBody>
      </p:sp>
    </p:spTree>
    <p:extLst>
      <p:ext uri="{BB962C8B-B14F-4D97-AF65-F5344CB8AC3E}">
        <p14:creationId xmlns:p14="http://schemas.microsoft.com/office/powerpoint/2010/main" val="132653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if you have noticed that this article was published in 2005, and after this research many studies have been made in this area. </a:t>
            </a:r>
          </a:p>
          <a:p>
            <a:r>
              <a:rPr lang="en-US" dirty="0" smtClean="0"/>
              <a:t>below I will focus on these researches.</a:t>
            </a:r>
          </a:p>
        </p:txBody>
      </p:sp>
      <p:sp>
        <p:nvSpPr>
          <p:cNvPr id="4" name="Номер слайда 3"/>
          <p:cNvSpPr>
            <a:spLocks noGrp="1"/>
          </p:cNvSpPr>
          <p:nvPr>
            <p:ph type="sldNum" sz="quarter" idx="10"/>
          </p:nvPr>
        </p:nvSpPr>
        <p:spPr/>
        <p:txBody>
          <a:bodyPr/>
          <a:lstStyle/>
          <a:p>
            <a:fld id="{E12DB64B-A4C2-4096-AE48-085AB3BE56BA}" type="slidenum">
              <a:rPr lang="ru-RU" smtClean="0"/>
              <a:t>24</a:t>
            </a:fld>
            <a:endParaRPr lang="ru-RU"/>
          </a:p>
        </p:txBody>
      </p:sp>
    </p:spTree>
    <p:extLst>
      <p:ext uri="{BB962C8B-B14F-4D97-AF65-F5344CB8AC3E}">
        <p14:creationId xmlns:p14="http://schemas.microsoft.com/office/powerpoint/2010/main" val="368327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First of them it is Impact of paging channel overloads or attacks on a cellular network by </a:t>
            </a:r>
            <a:r>
              <a:rPr lang="en-US" dirty="0" err="1" smtClean="0">
                <a:latin typeface="Times New Roman" panose="02020603050405020304" pitchFamily="18" charset="0"/>
                <a:cs typeface="Times New Roman" panose="02020603050405020304" pitchFamily="18" charset="0"/>
              </a:rPr>
              <a:t>Serror</a:t>
            </a:r>
            <a:r>
              <a:rPr lang="en-US" dirty="0" smtClean="0">
                <a:latin typeface="Times New Roman" panose="02020603050405020304" pitchFamily="18" charset="0"/>
                <a:cs typeface="Times New Roman" panose="02020603050405020304" pitchFamily="18" charset="0"/>
              </a:rPr>
              <a:t>, J and et.al. </a:t>
            </a:r>
            <a:r>
              <a:rPr lang="en-US" dirty="0" smtClean="0"/>
              <a:t>the </a:t>
            </a:r>
            <a:r>
              <a:rPr lang="en-US" dirty="0" smtClean="0"/>
              <a:t>authors of this paper addressed to this question </a:t>
            </a:r>
            <a:r>
              <a:rPr lang="en-US" dirty="0" smtClean="0"/>
              <a:t>is </a:t>
            </a:r>
            <a:r>
              <a:rPr lang="en-US" dirty="0" smtClean="0"/>
              <a:t>whether actions or threats on the Internet side can impact the telecom or cellular side?</a:t>
            </a:r>
          </a:p>
          <a:p>
            <a:endParaRPr lang="en-US" dirty="0" smtClean="0"/>
          </a:p>
          <a:p>
            <a:r>
              <a:rPr lang="en-US" dirty="0" smtClean="0"/>
              <a:t>Unlike the paper I explained you, the authors of this paper also discuss about approaches to gather the required information to carry out attacks and specific ways to carry out attacks.</a:t>
            </a:r>
          </a:p>
          <a:p>
            <a:r>
              <a:rPr lang="en-US" dirty="0" smtClean="0"/>
              <a:t>Their model and analysis were specific to CDMA2000 networks</a:t>
            </a:r>
          </a:p>
          <a:p>
            <a:r>
              <a:rPr lang="en-US" dirty="0" smtClean="0"/>
              <a:t>They demonstrated that the paging channel is vulnerable to overloads </a:t>
            </a:r>
          </a:p>
          <a:p>
            <a:r>
              <a:rPr lang="en-US" dirty="0" smtClean="0"/>
              <a:t>But defenses against overload attacks on paging channel are</a:t>
            </a:r>
            <a:r>
              <a:rPr lang="en-US" baseline="0" dirty="0" smtClean="0"/>
              <a:t> not given in this paper</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25</a:t>
            </a:fld>
            <a:endParaRPr lang="ru-RU"/>
          </a:p>
        </p:txBody>
      </p:sp>
    </p:spTree>
    <p:extLst>
      <p:ext uri="{BB962C8B-B14F-4D97-AF65-F5344CB8AC3E}">
        <p14:creationId xmlns:p14="http://schemas.microsoft.com/office/powerpoint/2010/main" val="190806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paper about </a:t>
            </a:r>
            <a:r>
              <a:rPr lang="en-US" dirty="0" smtClean="0">
                <a:latin typeface="Times New Roman" panose="02020603050405020304" pitchFamily="18" charset="0"/>
                <a:cs typeface="Times New Roman" panose="02020603050405020304" pitchFamily="18" charset="0"/>
              </a:rPr>
              <a:t>On Attack Causality in Internet-Connected Cellular Networks by authors Patrick </a:t>
            </a:r>
            <a:r>
              <a:rPr lang="en-US" dirty="0" err="1" smtClean="0">
                <a:latin typeface="Times New Roman" panose="02020603050405020304" pitchFamily="18" charset="0"/>
                <a:cs typeface="Times New Roman" panose="02020603050405020304" pitchFamily="18" charset="0"/>
              </a:rPr>
              <a:t>Traynor</a:t>
            </a:r>
            <a:r>
              <a:rPr lang="en-US" dirty="0" smtClean="0">
                <a:latin typeface="Times New Roman" panose="02020603050405020304" pitchFamily="18" charset="0"/>
                <a:cs typeface="Times New Roman" panose="02020603050405020304" pitchFamily="18" charset="0"/>
              </a:rPr>
              <a:t> and et. Al </a:t>
            </a:r>
            <a:r>
              <a:rPr lang="en-US" sz="1200" b="0" i="0" u="none" strike="noStrike" kern="1200" baseline="0" dirty="0" smtClean="0">
                <a:solidFill>
                  <a:schemeClr val="tx1"/>
                </a:solidFill>
                <a:latin typeface="+mn-lt"/>
                <a:ea typeface="+mn-ea"/>
                <a:cs typeface="+mn-cs"/>
              </a:rPr>
              <a:t>illustrated </a:t>
            </a:r>
            <a:r>
              <a:rPr lang="en-US" sz="1200" b="0" i="0" u="none" strike="noStrike" kern="1200" baseline="0" dirty="0" smtClean="0">
                <a:solidFill>
                  <a:schemeClr val="tx1"/>
                </a:solidFill>
                <a:latin typeface="+mn-lt"/>
                <a:ea typeface="+mn-ea"/>
                <a:cs typeface="+mn-cs"/>
              </a:rPr>
              <a:t>the fundamental tension caused by the meeting</a:t>
            </a:r>
          </a:p>
          <a:p>
            <a:r>
              <a:rPr lang="en-US" sz="1200" b="0" i="0" u="none" strike="noStrike" kern="1200" baseline="0" dirty="0" smtClean="0">
                <a:solidFill>
                  <a:schemeClr val="tx1"/>
                </a:solidFill>
                <a:latin typeface="+mn-lt"/>
                <a:ea typeface="+mn-ea"/>
                <a:cs typeface="+mn-cs"/>
              </a:rPr>
              <a:t>of best effort IP networks and the circuit-switched air interface of</a:t>
            </a:r>
          </a:p>
          <a:p>
            <a:r>
              <a:rPr lang="en-US" sz="1200" b="0" i="0" u="none" strike="noStrike" kern="1200" baseline="0" dirty="0" smtClean="0">
                <a:solidFill>
                  <a:schemeClr val="tx1"/>
                </a:solidFill>
                <a:latin typeface="+mn-lt"/>
                <a:ea typeface="+mn-ea"/>
                <a:cs typeface="+mn-cs"/>
              </a:rPr>
              <a:t>cellular networks. However, such attacks were previously considered</a:t>
            </a:r>
          </a:p>
          <a:p>
            <a:r>
              <a:rPr lang="en-US" sz="1200" b="0" i="0" u="none" strike="noStrike" kern="1200" baseline="0" dirty="0" smtClean="0">
                <a:solidFill>
                  <a:schemeClr val="tx1"/>
                </a:solidFill>
                <a:latin typeface="+mn-lt"/>
                <a:ea typeface="+mn-ea"/>
                <a:cs typeface="+mn-cs"/>
              </a:rPr>
              <a:t>to have originated from outside of the targeted network</a:t>
            </a:r>
          </a:p>
          <a:p>
            <a:endParaRPr lang="en-US" sz="1200" b="0" i="0" u="none" strike="noStrike" kern="1200" baseline="0" dirty="0" smtClean="0">
              <a:solidFill>
                <a:schemeClr val="tx1"/>
              </a:solidFill>
              <a:latin typeface="+mn-lt"/>
              <a:ea typeface="+mn-ea"/>
              <a:cs typeface="+mn-cs"/>
            </a:endParaRPr>
          </a:p>
          <a:p>
            <a:r>
              <a:rPr lang="en-US" altLang="ko-KR" dirty="0" smtClean="0"/>
              <a:t>They found two new vulnerabilities to demonstrate low bandwidth </a:t>
            </a:r>
            <a:r>
              <a:rPr lang="en-US" altLang="ko-KR" dirty="0" err="1" smtClean="0"/>
              <a:t>DoS</a:t>
            </a:r>
            <a:r>
              <a:rPr lang="en-US" altLang="ko-KR" dirty="0" smtClean="0"/>
              <a:t> attacks that can block legitimate cellular traffic</a:t>
            </a:r>
          </a:p>
          <a:p>
            <a:endParaRPr lang="en-US" dirty="0" smtClean="0"/>
          </a:p>
          <a:p>
            <a:r>
              <a:rPr lang="en-US" dirty="0" smtClean="0"/>
              <a:t>And they showed that without fundamental change in cellular data network design, the low-bandwidth exploits are not easy to be solved.</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26</a:t>
            </a:fld>
            <a:endParaRPr lang="ru-RU"/>
          </a:p>
        </p:txBody>
      </p:sp>
    </p:spTree>
    <p:extLst>
      <p:ext uri="{BB962C8B-B14F-4D97-AF65-F5344CB8AC3E}">
        <p14:creationId xmlns:p14="http://schemas.microsoft.com/office/powerpoint/2010/main" val="1700599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next paper about </a:t>
            </a:r>
            <a:r>
              <a:rPr lang="en-US" dirty="0" smtClean="0">
                <a:latin typeface="Times New Roman" panose="02020603050405020304" pitchFamily="18" charset="0"/>
                <a:cs typeface="Times New Roman" panose="02020603050405020304" pitchFamily="18" charset="0"/>
              </a:rPr>
              <a:t>Mitigating Attacks on Open Functionality in SMS-Capable Cellular Networks by authors Patrick </a:t>
            </a:r>
            <a:r>
              <a:rPr lang="en-US" dirty="0" err="1" smtClean="0">
                <a:latin typeface="Times New Roman" panose="02020603050405020304" pitchFamily="18" charset="0"/>
                <a:cs typeface="Times New Roman" panose="02020603050405020304" pitchFamily="18" charset="0"/>
              </a:rPr>
              <a:t>Traynor</a:t>
            </a:r>
            <a:r>
              <a:rPr lang="en-US" dirty="0" smtClean="0">
                <a:latin typeface="Times New Roman" panose="02020603050405020304" pitchFamily="18" charset="0"/>
                <a:cs typeface="Times New Roman" panose="02020603050405020304" pitchFamily="18" charset="0"/>
              </a:rPr>
              <a:t> and et.al.</a:t>
            </a:r>
            <a:endParaRPr lang="en-US" dirty="0" smtClean="0"/>
          </a:p>
          <a:p>
            <a:r>
              <a:rPr lang="en-US" dirty="0" smtClean="0"/>
              <a:t>The </a:t>
            </a:r>
            <a:r>
              <a:rPr lang="en-US" dirty="0" smtClean="0"/>
              <a:t>goal of authors this paper</a:t>
            </a:r>
            <a:r>
              <a:rPr lang="en-US" baseline="0" dirty="0" smtClean="0"/>
              <a:t> </a:t>
            </a:r>
            <a:r>
              <a:rPr lang="en-US" dirty="0" smtClean="0"/>
              <a:t>was to maintain the high availability of voice telephony required by regulatory bodies while attempting to provide maximal throughput for high-value text messaging.</a:t>
            </a:r>
          </a:p>
          <a:p>
            <a:endParaRPr lang="en-US" dirty="0" smtClean="0"/>
          </a:p>
          <a:p>
            <a:r>
              <a:rPr lang="en-US" sz="1200" b="0" i="0" u="none" strike="noStrike" kern="1200" baseline="0" dirty="0" smtClean="0">
                <a:solidFill>
                  <a:schemeClr val="tx1"/>
                </a:solidFill>
                <a:latin typeface="+mn-lt"/>
                <a:ea typeface="+mn-ea"/>
                <a:cs typeface="+mn-cs"/>
              </a:rPr>
              <a:t>cellular networks are in fact quite vulnerable</a:t>
            </a:r>
          </a:p>
          <a:p>
            <a:r>
              <a:rPr lang="en-US" sz="1200" b="0" i="0" u="none" strike="noStrike" kern="1200" baseline="0" dirty="0" smtClean="0">
                <a:solidFill>
                  <a:schemeClr val="tx1"/>
                </a:solidFill>
                <a:latin typeface="+mn-lt"/>
                <a:ea typeface="+mn-ea"/>
                <a:cs typeface="+mn-cs"/>
              </a:rPr>
              <a:t>to SMS-based attacks mounted by adversaries with even limited</a:t>
            </a:r>
          </a:p>
          <a:p>
            <a:r>
              <a:rPr lang="en-US" sz="1200" b="0" i="0" u="none" strike="noStrike" kern="1200" baseline="0" dirty="0" smtClean="0">
                <a:solidFill>
                  <a:schemeClr val="tx1"/>
                </a:solidFill>
                <a:latin typeface="+mn-lt"/>
                <a:ea typeface="+mn-ea"/>
                <a:cs typeface="+mn-cs"/>
              </a:rPr>
              <a:t>resources.</a:t>
            </a:r>
          </a:p>
          <a:p>
            <a:r>
              <a:rPr lang="en-US" dirty="0" smtClean="0"/>
              <a:t>Systems less directly connected to the Internet have also been subject to attack by worms. Because of worms can scatter easily and fast on network.</a:t>
            </a:r>
          </a:p>
          <a:p>
            <a:endParaRPr lang="en-US" dirty="0" smtClean="0"/>
          </a:p>
          <a:p>
            <a:r>
              <a:rPr lang="en-US" dirty="0" smtClean="0"/>
              <a:t>This work provides some preliminary solutions and analysis for these vulnerabilities.</a:t>
            </a:r>
          </a:p>
          <a:p>
            <a:pPr lvl="1"/>
            <a:r>
              <a:rPr lang="en-US" dirty="0" smtClean="0"/>
              <a:t>they believed that these techniques </a:t>
            </a:r>
            <a:r>
              <a:rPr lang="en-US" dirty="0" smtClean="0"/>
              <a:t>(</a:t>
            </a:r>
            <a:r>
              <a:rPr lang="en-US" dirty="0" smtClean="0">
                <a:latin typeface="Times New Roman" panose="02020603050405020304" pitchFamily="18" charset="0"/>
                <a:cs typeface="Times New Roman" panose="02020603050405020304" pitchFamily="18" charset="0"/>
              </a:rPr>
              <a:t>Queue Management Scheme and Resource Provisioning</a:t>
            </a:r>
            <a:r>
              <a:rPr lang="en-US" dirty="0" smtClean="0"/>
              <a:t>)c an </a:t>
            </a:r>
            <a:r>
              <a:rPr lang="en-US" dirty="0" smtClean="0"/>
              <a:t>eliminate or extensively mitigate even the most intense targeted text messaging attacks</a:t>
            </a:r>
          </a:p>
          <a:p>
            <a:endParaRPr lang="en-US" dirty="0" smtClean="0"/>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27</a:t>
            </a:fld>
            <a:endParaRPr lang="ru-RU"/>
          </a:p>
        </p:txBody>
      </p:sp>
    </p:spTree>
    <p:extLst>
      <p:ext uri="{BB962C8B-B14F-4D97-AF65-F5344CB8AC3E}">
        <p14:creationId xmlns:p14="http://schemas.microsoft.com/office/powerpoint/2010/main" val="269834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paper, I was demonstrated that even</a:t>
            </a:r>
          </a:p>
          <a:p>
            <a:r>
              <a:rPr lang="en-US" sz="1200" b="0" i="0" u="none" strike="noStrike" kern="1200" baseline="0" dirty="0" smtClean="0">
                <a:solidFill>
                  <a:schemeClr val="tx1"/>
                </a:solidFill>
                <a:latin typeface="+mn-lt"/>
                <a:ea typeface="+mn-ea"/>
                <a:cs typeface="+mn-cs"/>
              </a:rPr>
              <a:t>relatively small botnets composed entirely of mobile phones pose</a:t>
            </a:r>
          </a:p>
          <a:p>
            <a:r>
              <a:rPr lang="en-US" sz="1200" b="0" i="0" u="none" strike="noStrike" kern="1200" baseline="0" dirty="0" smtClean="0">
                <a:solidFill>
                  <a:schemeClr val="tx1"/>
                </a:solidFill>
                <a:latin typeface="+mn-lt"/>
                <a:ea typeface="+mn-ea"/>
                <a:cs typeface="+mn-cs"/>
              </a:rPr>
              <a:t>significant threats to the availability of these network.</a:t>
            </a:r>
          </a:p>
          <a:p>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They demonstrated attacks against </a:t>
            </a:r>
            <a:r>
              <a:rPr lang="en-US" dirty="0" smtClean="0"/>
              <a:t>Cellular Network Core by </a:t>
            </a:r>
            <a:r>
              <a:rPr lang="en-US" sz="1200" b="0" i="0" u="none" strike="noStrike" kern="1200" baseline="0" dirty="0" smtClean="0">
                <a:solidFill>
                  <a:schemeClr val="tx1"/>
                </a:solidFill>
                <a:latin typeface="+mn-lt"/>
                <a:ea typeface="+mn-ea"/>
                <a:cs typeface="+mn-cs"/>
              </a:rPr>
              <a:t> </a:t>
            </a:r>
            <a:r>
              <a:rPr lang="en-US" dirty="0" smtClean="0"/>
              <a:t>flooding attack on an HLR.</a:t>
            </a:r>
            <a:r>
              <a:rPr lang="en-US" baseline="0" dirty="0" smtClean="0"/>
              <a:t> And it was </a:t>
            </a:r>
            <a:r>
              <a:rPr lang="en-US" dirty="0" smtClean="0"/>
              <a:t>first investigation of attack on the core of a cellular network.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after evaluating possibilities of attacks authors demonstrated countermeasures against this attacks.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They are:</a:t>
            </a:r>
            <a:r>
              <a:rPr lang="en-US" baseline="0" dirty="0" smtClean="0"/>
              <a:t> Filtering, Shedding and make phone security better.</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28</a:t>
            </a:fld>
            <a:endParaRPr lang="ru-RU"/>
          </a:p>
        </p:txBody>
      </p:sp>
    </p:spTree>
    <p:extLst>
      <p:ext uri="{BB962C8B-B14F-4D97-AF65-F5344CB8AC3E}">
        <p14:creationId xmlns:p14="http://schemas.microsoft.com/office/powerpoint/2010/main" val="153893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majority of mobile phone subscribers are able to receive</a:t>
            </a:r>
          </a:p>
          <a:p>
            <a:r>
              <a:rPr lang="en-US" sz="1200" b="0" i="0" u="none" strike="noStrike" kern="1200" baseline="0" dirty="0" smtClean="0">
                <a:solidFill>
                  <a:schemeClr val="tx1"/>
                </a:solidFill>
                <a:latin typeface="+mn-lt"/>
                <a:ea typeface="+mn-ea"/>
                <a:cs typeface="+mn-cs"/>
              </a:rPr>
              <a:t>both voice and alphanumeric text via SMS transmissions.</a:t>
            </a:r>
          </a:p>
          <a:p>
            <a:r>
              <a:rPr lang="en-US" sz="1200" b="0" i="0" u="none" strike="noStrike" kern="1200" baseline="0" dirty="0" smtClean="0">
                <a:solidFill>
                  <a:schemeClr val="tx1"/>
                </a:solidFill>
                <a:latin typeface="+mn-lt"/>
                <a:ea typeface="+mn-ea"/>
                <a:cs typeface="+mn-cs"/>
              </a:rPr>
              <a:t>As I mentioned earlier, we can send SMS </a:t>
            </a:r>
            <a:r>
              <a:rPr lang="en-US" sz="1200" dirty="0" smtClean="0"/>
              <a:t>even if voice calls are not available.</a:t>
            </a:r>
          </a:p>
          <a:p>
            <a:endParaRPr lang="en-US" sz="1200" dirty="0" smtClean="0"/>
          </a:p>
          <a:p>
            <a:r>
              <a:rPr lang="en-US" altLang="ru-RU" sz="1200" b="1" dirty="0" smtClean="0"/>
              <a:t>SMS</a:t>
            </a:r>
            <a:r>
              <a:rPr lang="en-US" altLang="ru-RU" sz="1200" b="1" baseline="0" dirty="0" smtClean="0"/>
              <a:t> sending process starts from </a:t>
            </a:r>
            <a:r>
              <a:rPr lang="en-US" altLang="ru-RU" sz="1200" b="1" dirty="0" smtClean="0"/>
              <a:t>ESME that is External Short Messaging</a:t>
            </a:r>
            <a:r>
              <a:rPr lang="en-US" altLang="ru-RU" sz="1200" b="1" baseline="0" dirty="0" smtClean="0"/>
              <a:t> Entities.</a:t>
            </a:r>
            <a:r>
              <a:rPr lang="en-US" altLang="ru-RU" sz="1200" b="1" dirty="0" smtClean="0"/>
              <a:t> </a:t>
            </a:r>
          </a:p>
          <a:p>
            <a:r>
              <a:rPr lang="en-US" altLang="ru-RU" sz="1200" b="1" dirty="0" smtClean="0"/>
              <a:t>ESME are </a:t>
            </a:r>
            <a:r>
              <a:rPr lang="en-US" sz="1200" b="0" i="0" u="none" strike="noStrike" kern="1200" baseline="0" dirty="0" smtClean="0">
                <a:solidFill>
                  <a:schemeClr val="tx1"/>
                </a:solidFill>
                <a:latin typeface="+mn-lt"/>
                <a:ea typeface="+mn-ea"/>
                <a:cs typeface="+mn-cs"/>
              </a:rPr>
              <a:t>web-based messaging portals at service provider websites to voice mail services.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Messages are then delivered to a server that handles SMS traffic known as the Short Messaging</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Service Center (SMSC). There SMS may be formatted and  queued for forwarding. </a:t>
            </a:r>
            <a:endParaRPr lang="en-US" altLang="ru-RU" sz="2000" dirty="0" smtClean="0"/>
          </a:p>
          <a:p>
            <a:r>
              <a:rPr lang="en-US" sz="1200" b="0" i="0" u="none" strike="noStrike" kern="1200" baseline="0" dirty="0" smtClean="0">
                <a:solidFill>
                  <a:schemeClr val="tx1"/>
                </a:solidFill>
                <a:latin typeface="+mn-lt"/>
                <a:ea typeface="+mn-ea"/>
                <a:cs typeface="+mn-cs"/>
              </a:rPr>
              <a:t>Then SMSC sends a request to </a:t>
            </a:r>
            <a:r>
              <a:rPr lang="en-US" sz="1200" b="0" i="0" u="none" strike="noStrike" kern="1200" baseline="0" dirty="0" smtClean="0">
                <a:solidFill>
                  <a:schemeClr val="tx1"/>
                </a:solidFill>
                <a:latin typeface="+mn-lt"/>
                <a:ea typeface="+mn-ea"/>
                <a:cs typeface="+mn-cs"/>
              </a:rPr>
              <a:t>the </a:t>
            </a:r>
            <a:r>
              <a:rPr lang="en-US" altLang="ru-RU" sz="1200" dirty="0" smtClean="0">
                <a:latin typeface="Times New Roman" panose="02020603050405020304" pitchFamily="18" charset="0"/>
                <a:cs typeface="Times New Roman" panose="02020603050405020304" pitchFamily="18" charset="0"/>
              </a:rPr>
              <a:t>Home Location Register (</a:t>
            </a:r>
            <a:r>
              <a:rPr lang="en-US" sz="1200" b="0" i="0" u="none" strike="noStrike" kern="1200" baseline="0" dirty="0" smtClean="0">
                <a:solidFill>
                  <a:schemeClr val="tx1"/>
                </a:solidFill>
                <a:latin typeface="+mn-lt"/>
                <a:ea typeface="+mn-ea"/>
                <a:cs typeface="+mn-cs"/>
              </a:rPr>
              <a:t> HLR) </a:t>
            </a:r>
            <a:r>
              <a:rPr lang="en-US" sz="1200" b="0" i="0" u="none" strike="noStrike" kern="1200" baseline="0" dirty="0" smtClean="0">
                <a:solidFill>
                  <a:schemeClr val="tx1"/>
                </a:solidFill>
                <a:latin typeface="+mn-lt"/>
                <a:ea typeface="+mn-ea"/>
                <a:cs typeface="+mn-cs"/>
              </a:rPr>
              <a:t>for determine the routing information for the destination device.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that, HLR sends a request to the MSCs which are responsible for facilitating mobile device authentication,</a:t>
            </a:r>
          </a:p>
          <a:p>
            <a:r>
              <a:rPr lang="en-US" sz="1200" b="0" i="0" u="none" strike="noStrike" kern="1200" baseline="0" dirty="0" smtClean="0">
                <a:solidFill>
                  <a:schemeClr val="tx1"/>
                </a:solidFill>
                <a:latin typeface="+mn-lt"/>
                <a:ea typeface="+mn-ea"/>
                <a:cs typeface="+mn-cs"/>
              </a:rPr>
              <a:t>location management for attached base stations (BS),</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3</a:t>
            </a:fld>
            <a:endParaRPr lang="ru-RU"/>
          </a:p>
        </p:txBody>
      </p:sp>
    </p:spTree>
    <p:extLst>
      <p:ext uri="{BB962C8B-B14F-4D97-AF65-F5344CB8AC3E}">
        <p14:creationId xmlns:p14="http://schemas.microsoft.com/office/powerpoint/2010/main" val="141657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turn, The MSC queries a database</a:t>
            </a:r>
          </a:p>
          <a:p>
            <a:r>
              <a:rPr lang="en-US" sz="1200" b="0" i="0" u="none" strike="noStrike" kern="1200" baseline="0" dirty="0" smtClean="0">
                <a:solidFill>
                  <a:schemeClr val="tx1"/>
                </a:solidFill>
                <a:latin typeface="+mn-lt"/>
                <a:ea typeface="+mn-ea"/>
                <a:cs typeface="+mn-cs"/>
              </a:rPr>
              <a:t>known as the Visitor Location Register, which returns a local copy</a:t>
            </a:r>
          </a:p>
          <a:p>
            <a:r>
              <a:rPr lang="en-US" sz="1200" b="0" i="0" u="none" strike="noStrike" kern="1200" baseline="0" dirty="0" smtClean="0">
                <a:solidFill>
                  <a:schemeClr val="tx1"/>
                </a:solidFill>
                <a:latin typeface="+mn-lt"/>
                <a:ea typeface="+mn-ea"/>
                <a:cs typeface="+mn-cs"/>
              </a:rPr>
              <a:t>of the targeted device’s information when it is away from its HLR.</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4</a:t>
            </a:fld>
            <a:endParaRPr lang="ru-RU"/>
          </a:p>
        </p:txBody>
      </p:sp>
    </p:spTree>
    <p:extLst>
      <p:ext uri="{BB962C8B-B14F-4D97-AF65-F5344CB8AC3E}">
        <p14:creationId xmlns:p14="http://schemas.microsoft.com/office/powerpoint/2010/main" val="216381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process can be explained in more detail with the following demonstration.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it can be seen, messages are first delivered to a server that handles SMS traffic known as the Short Messaging</a:t>
            </a:r>
          </a:p>
          <a:p>
            <a:r>
              <a:rPr lang="en-US" sz="1200" b="0" i="0" u="none" strike="noStrike" kern="1200" baseline="0" dirty="0" smtClean="0">
                <a:solidFill>
                  <a:schemeClr val="tx1"/>
                </a:solidFill>
                <a:latin typeface="+mn-lt"/>
                <a:ea typeface="+mn-ea"/>
                <a:cs typeface="+mn-cs"/>
              </a:rPr>
              <a:t>Service Center (SMSC).</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Then SMSC sends a request to the HLR for determine the routing information for the destination device.</a:t>
            </a:r>
          </a:p>
          <a:p>
            <a:endParaRPr lang="en-US" dirty="0" smtClean="0"/>
          </a:p>
          <a:p>
            <a:r>
              <a:rPr lang="en-US" sz="1200" b="0" i="0" u="none" strike="noStrike" kern="1200" baseline="0" dirty="0" smtClean="0">
                <a:solidFill>
                  <a:schemeClr val="tx1"/>
                </a:solidFill>
                <a:latin typeface="+mn-lt"/>
                <a:ea typeface="+mn-ea"/>
                <a:cs typeface="+mn-cs"/>
              </a:rPr>
              <a:t>The MSC queries a database of the Visitor Location Register, and it returns a local copy of the targeted device’s </a:t>
            </a:r>
            <a:r>
              <a:rPr lang="en-US" sz="1200" b="0" i="0" u="none" strike="noStrike" kern="1200" baseline="0" dirty="0" smtClean="0">
                <a:solidFill>
                  <a:schemeClr val="tx1"/>
                </a:solidFill>
                <a:latin typeface="+mn-lt"/>
                <a:ea typeface="+mn-ea"/>
                <a:cs typeface="+mn-cs"/>
              </a:rPr>
              <a:t>information</a:t>
            </a:r>
            <a:endParaRPr lang="en-US" dirty="0" smtClean="0"/>
          </a:p>
          <a:p>
            <a:r>
              <a:rPr lang="en-US" dirty="0" smtClean="0"/>
              <a:t>After detecting location of mobile host,  MSC sends SMS  to Base Station. And base station deliver SMS to mobile host.</a:t>
            </a:r>
          </a:p>
          <a:p>
            <a:endParaRPr lang="en-US" dirty="0" smtClean="0"/>
          </a:p>
          <a:p>
            <a:r>
              <a:rPr lang="en-US" dirty="0" smtClean="0"/>
              <a:t>then all the layers of the process return the ACK response to the previous layer.</a:t>
            </a:r>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5</a:t>
            </a:fld>
            <a:endParaRPr lang="ru-RU"/>
          </a:p>
        </p:txBody>
      </p:sp>
    </p:spTree>
    <p:extLst>
      <p:ext uri="{BB962C8B-B14F-4D97-AF65-F5344CB8AC3E}">
        <p14:creationId xmlns:p14="http://schemas.microsoft.com/office/powerpoint/2010/main" val="427454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Air interface is divided into two parts. They</a:t>
            </a:r>
            <a:r>
              <a:rPr lang="en-US" baseline="0" dirty="0" smtClean="0"/>
              <a:t> are</a:t>
            </a:r>
            <a:r>
              <a:rPr lang="en-US" dirty="0" smtClean="0"/>
              <a:t> Control Channel (CCH) and Traffic Channel (TCH).</a:t>
            </a:r>
          </a:p>
          <a:p>
            <a:endParaRPr lang="en-US" dirty="0" smtClean="0"/>
          </a:p>
          <a:p>
            <a:r>
              <a:rPr lang="en-US" dirty="0" smtClean="0"/>
              <a:t>CCH is also divided into two parts. They are Common CCH and Dedicated CCH.</a:t>
            </a:r>
          </a:p>
          <a:p>
            <a:endParaRPr lang="en-US" dirty="0" smtClean="0"/>
          </a:p>
          <a:p>
            <a:r>
              <a:rPr lang="en-US" sz="1200" b="0" i="0" u="none" strike="noStrike" kern="1200" baseline="0" dirty="0" smtClean="0">
                <a:solidFill>
                  <a:schemeClr val="tx1"/>
                </a:solidFill>
                <a:latin typeface="+mn-lt"/>
                <a:ea typeface="+mn-ea"/>
                <a:cs typeface="+mn-cs"/>
              </a:rPr>
              <a:t>The Common CCH consists of logical channels including</a:t>
            </a:r>
          </a:p>
          <a:p>
            <a:r>
              <a:rPr lang="en-US" sz="1200" b="0" i="0" u="none" strike="noStrike" kern="1200" baseline="0" dirty="0" smtClean="0">
                <a:solidFill>
                  <a:schemeClr val="tx1"/>
                </a:solidFill>
                <a:latin typeface="+mn-lt"/>
                <a:ea typeface="+mn-ea"/>
                <a:cs typeface="+mn-cs"/>
              </a:rPr>
              <a:t>the Paging Channel (PCH) and Random Access Channel</a:t>
            </a:r>
          </a:p>
          <a:p>
            <a:r>
              <a:rPr lang="en-US" sz="1200" b="0" i="0" u="none" strike="noStrike" kern="1200" baseline="0" dirty="0" smtClean="0">
                <a:solidFill>
                  <a:schemeClr val="tx1"/>
                </a:solidFill>
                <a:latin typeface="+mn-lt"/>
                <a:ea typeface="+mn-ea"/>
                <a:cs typeface="+mn-cs"/>
              </a:rPr>
              <a:t>(RACH), and it is the mechanism used by the base station to initiate the</a:t>
            </a:r>
          </a:p>
          <a:p>
            <a:r>
              <a:rPr lang="en-US" sz="1200" b="0" i="0" u="none" strike="noStrike" kern="1200" baseline="0" dirty="0" smtClean="0">
                <a:solidFill>
                  <a:schemeClr val="tx1"/>
                </a:solidFill>
                <a:latin typeface="+mn-lt"/>
                <a:ea typeface="+mn-ea"/>
                <a:cs typeface="+mn-cs"/>
              </a:rPr>
              <a:t>delivery of voice and SMS data.</a:t>
            </a: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12DB64B-A4C2-4096-AE48-085AB3BE56BA}" type="slidenum">
              <a:rPr lang="ru-RU" smtClean="0"/>
              <a:t>6</a:t>
            </a:fld>
            <a:endParaRPr lang="ru-RU"/>
          </a:p>
        </p:txBody>
      </p:sp>
    </p:spTree>
    <p:extLst>
      <p:ext uri="{BB962C8B-B14F-4D97-AF65-F5344CB8AC3E}">
        <p14:creationId xmlns:p14="http://schemas.microsoft.com/office/powerpoint/2010/main" val="382059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I will describe how base station delivers SMS to mobile host.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base station notifies two mobile hosts (MH1 and MH2) of new</a:t>
            </a:r>
          </a:p>
          <a:p>
            <a:r>
              <a:rPr lang="en-US" sz="1200" b="0" i="0" u="none" strike="noStrike" kern="1200" baseline="0" dirty="0" smtClean="0">
                <a:solidFill>
                  <a:schemeClr val="tx1"/>
                </a:solidFill>
                <a:latin typeface="+mn-lt"/>
                <a:ea typeface="+mn-ea"/>
                <a:cs typeface="+mn-cs"/>
              </a:rPr>
              <a:t>messages. </a:t>
            </a:r>
          </a:p>
          <a:p>
            <a:r>
              <a:rPr lang="en-US" sz="1200" b="0" i="0" u="none" strike="noStrike" kern="1200" baseline="0" dirty="0" smtClean="0">
                <a:solidFill>
                  <a:schemeClr val="tx1"/>
                </a:solidFill>
                <a:latin typeface="+mn-lt"/>
                <a:ea typeface="+mn-ea"/>
                <a:cs typeface="+mn-cs"/>
              </a:rPr>
              <a:t>MH1 hears its identifier and responds to base station. </a:t>
            </a:r>
          </a:p>
          <a:p>
            <a:r>
              <a:rPr lang="en-US" sz="1200" b="0" i="0" u="none" strike="noStrike" kern="1200" baseline="0" dirty="0" smtClean="0">
                <a:solidFill>
                  <a:schemeClr val="tx1"/>
                </a:solidFill>
                <a:latin typeface="+mn-lt"/>
                <a:ea typeface="+mn-ea"/>
                <a:cs typeface="+mn-cs"/>
              </a:rPr>
              <a:t>After authenticating and establishing an encrypted channel, the text message</a:t>
            </a:r>
          </a:p>
          <a:p>
            <a:r>
              <a:rPr lang="en-US" sz="1200" b="0" i="0" u="none" strike="noStrike" kern="1200" baseline="0" dirty="0" smtClean="0">
                <a:solidFill>
                  <a:schemeClr val="tx1"/>
                </a:solidFill>
                <a:latin typeface="+mn-lt"/>
                <a:ea typeface="+mn-ea"/>
                <a:cs typeface="+mn-cs"/>
              </a:rPr>
              <a:t>is delivered over a dedicated control channel.</a:t>
            </a:r>
          </a:p>
          <a:p>
            <a:r>
              <a:rPr lang="en-US" dirty="0" smtClean="0"/>
              <a:t>The </a:t>
            </a:r>
            <a:r>
              <a:rPr lang="en-US" dirty="0" smtClean="0"/>
              <a:t>SDCCH </a:t>
            </a:r>
            <a:r>
              <a:rPr lang="ru-RU" dirty="0" smtClean="0"/>
              <a:t>(</a:t>
            </a:r>
            <a:r>
              <a:rPr lang="en-US" dirty="0" smtClean="0"/>
              <a:t>that</a:t>
            </a:r>
            <a:r>
              <a:rPr lang="en-US" baseline="0" dirty="0" smtClean="0"/>
              <a:t> is: Stand alone Dedicated Control Channel</a:t>
            </a:r>
            <a:r>
              <a:rPr lang="ru-RU" dirty="0" smtClean="0"/>
              <a:t>)</a:t>
            </a:r>
            <a:r>
              <a:rPr lang="ru-RU" baseline="0" dirty="0" smtClean="0"/>
              <a:t> </a:t>
            </a:r>
            <a:r>
              <a:rPr lang="en-US" dirty="0" smtClean="0"/>
              <a:t>is </a:t>
            </a:r>
            <a:r>
              <a:rPr lang="en-US" dirty="0" smtClean="0"/>
              <a:t>used for most short transactions, including initial call setup step, registration and SMS transfer</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and I may say that all connected mobile devices are constantly listening to the Common CCH for voice and SMS signaling.</a:t>
            </a:r>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7</a:t>
            </a:fld>
            <a:endParaRPr lang="ru-RU"/>
          </a:p>
        </p:txBody>
      </p:sp>
    </p:spTree>
    <p:extLst>
      <p:ext uri="{BB962C8B-B14F-4D97-AF65-F5344CB8AC3E}">
        <p14:creationId xmlns:p14="http://schemas.microsoft.com/office/powerpoint/2010/main" val="103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By using the results of analysis, multiple vulnerabilities can be detected.</a:t>
            </a:r>
          </a:p>
          <a:p>
            <a:endParaRPr lang="en-US" dirty="0" smtClean="0"/>
          </a:p>
          <a:p>
            <a:r>
              <a:rPr lang="en-US" dirty="0" smtClean="0"/>
              <a:t>To find </a:t>
            </a:r>
            <a:r>
              <a:rPr lang="en-US" dirty="0" err="1" smtClean="0"/>
              <a:t>DoS</a:t>
            </a:r>
            <a:r>
              <a:rPr lang="en-US" dirty="0" smtClean="0"/>
              <a:t> vulnerabilities, the authors first identified bottlenecks</a:t>
            </a:r>
          </a:p>
          <a:p>
            <a:r>
              <a:rPr lang="en-US" dirty="0" smtClean="0"/>
              <a:t>The</a:t>
            </a:r>
            <a:r>
              <a:rPr lang="en-US" baseline="0" dirty="0" smtClean="0"/>
              <a:t> system has multiple </a:t>
            </a:r>
            <a:r>
              <a:rPr lang="en-US" altLang="ru-RU" sz="1200" dirty="0" smtClean="0"/>
              <a:t>Queuing Points and adversary can attack</a:t>
            </a:r>
            <a:r>
              <a:rPr lang="en-US" altLang="ru-RU" sz="1200" baseline="0" dirty="0" smtClean="0"/>
              <a:t> one of them or all of them. As a result, attacker can deny system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And message </a:t>
            </a:r>
            <a:r>
              <a:rPr lang="en-US" sz="2400" baseline="0" dirty="0" smtClean="0"/>
              <a:t>i</a:t>
            </a:r>
            <a:r>
              <a:rPr lang="en-US" altLang="ru-RU" sz="2400" dirty="0" smtClean="0"/>
              <a:t>njection rate can be more higher than delivery rate.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ru-RU"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Using analysis, they actually identify vulnerabilities by finding </a:t>
            </a:r>
            <a:r>
              <a:rPr lang="en-US" altLang="ru-RU" sz="2400" b="1" dirty="0" smtClean="0"/>
              <a:t>Targeting Queues in SMS system</a:t>
            </a:r>
            <a:r>
              <a:rPr lang="en-US" sz="24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If an adversary targeted to pending queue there are he or she can see limited number of queue in SMSC. If SMSC buffer is overfilled, after 90 minutes the buffer will be cleaned.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And if </a:t>
            </a:r>
            <a:r>
              <a:rPr lang="en-US" altLang="ru-RU" sz="2400" dirty="0" smtClean="0"/>
              <a:t>device is full, Messages will remain in SMSC buffer.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ru-RU"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ru-RU" sz="2400" dirty="0" smtClean="0"/>
              <a:t>If we receive 500  SMS, our device battery</a:t>
            </a:r>
            <a:r>
              <a:rPr lang="en-US" altLang="ru-RU" sz="2400" baseline="0" dirty="0" smtClean="0"/>
              <a:t> will become drain. </a:t>
            </a:r>
            <a:endParaRPr lang="en-US" altLang="ru-RU"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ru-RU" sz="2400" dirty="0" smtClean="0"/>
          </a:p>
          <a:p>
            <a:endParaRPr lang="ru-RU" dirty="0"/>
          </a:p>
        </p:txBody>
      </p:sp>
      <p:sp>
        <p:nvSpPr>
          <p:cNvPr id="4" name="Номер слайда 3"/>
          <p:cNvSpPr>
            <a:spLocks noGrp="1"/>
          </p:cNvSpPr>
          <p:nvPr>
            <p:ph type="sldNum" sz="quarter" idx="10"/>
          </p:nvPr>
        </p:nvSpPr>
        <p:spPr/>
        <p:txBody>
          <a:bodyPr/>
          <a:lstStyle/>
          <a:p>
            <a:fld id="{E12DB64B-A4C2-4096-AE48-085AB3BE56BA}" type="slidenum">
              <a:rPr lang="ru-RU" smtClean="0"/>
              <a:t>8</a:t>
            </a:fld>
            <a:endParaRPr lang="ru-RU"/>
          </a:p>
        </p:txBody>
      </p:sp>
    </p:spTree>
    <p:extLst>
      <p:ext uri="{BB962C8B-B14F-4D97-AF65-F5344CB8AC3E}">
        <p14:creationId xmlns:p14="http://schemas.microsoft.com/office/powerpoint/2010/main" val="355778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I will describe about Gray-Box testing on </a:t>
            </a:r>
            <a:r>
              <a:rPr lang="en-US" altLang="ko-KR" sz="1200" b="1" dirty="0" smtClean="0">
                <a:ea typeface="굴림" panose="020B0600000101010101" pitchFamily="50" charset="-127"/>
              </a:rPr>
              <a:t>Delivery Discipline</a:t>
            </a:r>
            <a:r>
              <a:rPr lang="en-US" baseline="0" dirty="0" smtClean="0"/>
              <a:t>.</a:t>
            </a:r>
          </a:p>
          <a:p>
            <a:r>
              <a:rPr lang="en-US" dirty="0" smtClean="0"/>
              <a:t>Here we’re</a:t>
            </a:r>
            <a:r>
              <a:rPr lang="en-US" baseline="0" dirty="0" smtClean="0"/>
              <a:t> checked </a:t>
            </a:r>
            <a:r>
              <a:rPr lang="en-US" altLang="ko-KR" sz="1200" dirty="0" smtClean="0">
                <a:ea typeface="굴림" panose="020B0600000101010101" pitchFamily="50" charset="-127"/>
              </a:rPr>
              <a:t>SMSC and Mobile device capacity.</a:t>
            </a:r>
            <a:endParaRPr lang="en-US" dirty="0" smtClean="0"/>
          </a:p>
          <a:p>
            <a:r>
              <a:rPr lang="en-US" dirty="0" smtClean="0"/>
              <a:t>In the left mail cloud, you can see the buffer capacity by checking the number of messages from 1 to 400, the prohibition indicator disappears </a:t>
            </a:r>
            <a:r>
              <a:rPr lang="en-US" dirty="0" smtClean="0"/>
              <a:t>-------------and </a:t>
            </a:r>
            <a:r>
              <a:rPr lang="en-US" dirty="0" smtClean="0"/>
              <a:t>how many times it starts when you turn on the lightning device.</a:t>
            </a:r>
          </a:p>
          <a:p>
            <a:endParaRPr lang="en-US" dirty="0" smtClean="0"/>
          </a:p>
          <a:p>
            <a:r>
              <a:rPr lang="en-US" dirty="0" smtClean="0"/>
              <a:t>On this table We</a:t>
            </a:r>
            <a:r>
              <a:rPr lang="en-US" baseline="0" dirty="0" smtClean="0"/>
              <a:t> can see </a:t>
            </a:r>
            <a:r>
              <a:rPr lang="en-US" sz="1200" b="0" i="0" u="none" strike="noStrike" kern="1200" baseline="0" dirty="0" smtClean="0">
                <a:solidFill>
                  <a:schemeClr val="tx1"/>
                </a:solidFill>
                <a:latin typeface="+mn-lt"/>
                <a:ea typeface="+mn-ea"/>
                <a:cs typeface="+mn-cs"/>
              </a:rPr>
              <a:t>Three of the most prominent service providers AT&amp;T, Verizon, and Sprint. For each provider, 400</a:t>
            </a:r>
          </a:p>
          <a:p>
            <a:r>
              <a:rPr lang="en-US" sz="1200" b="0" i="0" u="none" strike="noStrike" kern="1200" baseline="0" dirty="0" smtClean="0">
                <a:solidFill>
                  <a:schemeClr val="tx1"/>
                </a:solidFill>
                <a:latin typeface="+mn-lt"/>
                <a:ea typeface="+mn-ea"/>
                <a:cs typeface="+mn-cs"/>
              </a:rPr>
              <a:t>messages were serially injected at a rate of approximately one per</a:t>
            </a:r>
          </a:p>
          <a:p>
            <a:r>
              <a:rPr lang="en-US" sz="1200" b="0" i="0" u="none" strike="noStrike" kern="1200" baseline="0" dirty="0" smtClean="0">
                <a:solidFill>
                  <a:schemeClr val="tx1"/>
                </a:solidFill>
                <a:latin typeface="+mn-lt"/>
                <a:ea typeface="+mn-ea"/>
                <a:cs typeface="+mn-cs"/>
              </a:rPr>
              <a:t>60 seconds. As the result  it was detected SMSC’s buffer capacities. </a:t>
            </a:r>
          </a:p>
          <a:p>
            <a:r>
              <a:rPr lang="en-US" dirty="0" smtClean="0"/>
              <a:t>Similar experiences were also made on mobile devices using the same provider, and buffer capacity of devices were determined</a:t>
            </a:r>
            <a:endParaRPr lang="en-US" dirty="0"/>
          </a:p>
        </p:txBody>
      </p:sp>
      <p:sp>
        <p:nvSpPr>
          <p:cNvPr id="4" name="Номер слайда 3"/>
          <p:cNvSpPr>
            <a:spLocks noGrp="1"/>
          </p:cNvSpPr>
          <p:nvPr>
            <p:ph type="sldNum" sz="quarter" idx="10"/>
          </p:nvPr>
        </p:nvSpPr>
        <p:spPr/>
        <p:txBody>
          <a:bodyPr/>
          <a:lstStyle/>
          <a:p>
            <a:fld id="{E12DB64B-A4C2-4096-AE48-085AB3BE56BA}" type="slidenum">
              <a:rPr lang="ru-RU" smtClean="0"/>
              <a:t>9</a:t>
            </a:fld>
            <a:endParaRPr lang="ru-RU"/>
          </a:p>
        </p:txBody>
      </p:sp>
    </p:spTree>
    <p:extLst>
      <p:ext uri="{BB962C8B-B14F-4D97-AF65-F5344CB8AC3E}">
        <p14:creationId xmlns:p14="http://schemas.microsoft.com/office/powerpoint/2010/main" val="320316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68963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3989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179156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244319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52635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537361-39D4-47C5-8C0F-E921F3D2E180}"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393543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537361-39D4-47C5-8C0F-E921F3D2E180}" type="datetimeFigureOut">
              <a:rPr lang="ru-RU" smtClean="0"/>
              <a:t>25.10.2018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330475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537361-39D4-47C5-8C0F-E921F3D2E180}" type="datetimeFigureOut">
              <a:rPr lang="ru-RU" smtClean="0"/>
              <a:t>25.10.2018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2968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537361-39D4-47C5-8C0F-E921F3D2E180}" type="datetimeFigureOut">
              <a:rPr lang="ru-RU" smtClean="0"/>
              <a:t>25.10.2018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196290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537361-39D4-47C5-8C0F-E921F3D2E180}"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97012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537361-39D4-47C5-8C0F-E921F3D2E180}" type="datetimeFigureOut">
              <a:rPr lang="ru-RU" smtClean="0"/>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CFC9B-8A8C-4A32-BF37-037AC7487332}" type="slidenum">
              <a:rPr lang="ru-RU" smtClean="0"/>
              <a:t>‹#›</a:t>
            </a:fld>
            <a:endParaRPr lang="ru-RU"/>
          </a:p>
        </p:txBody>
      </p:sp>
    </p:spTree>
    <p:extLst>
      <p:ext uri="{BB962C8B-B14F-4D97-AF65-F5344CB8AC3E}">
        <p14:creationId xmlns:p14="http://schemas.microsoft.com/office/powerpoint/2010/main" val="169183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37361-39D4-47C5-8C0F-E921F3D2E180}" type="datetimeFigureOut">
              <a:rPr lang="ru-RU" smtClean="0"/>
              <a:t>25.10.2018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CFC9B-8A8C-4A32-BF37-037AC7487332}" type="slidenum">
              <a:rPr lang="ru-RU" smtClean="0"/>
              <a:t>‹#›</a:t>
            </a:fld>
            <a:endParaRPr lang="ru-RU"/>
          </a:p>
        </p:txBody>
      </p:sp>
    </p:spTree>
    <p:extLst>
      <p:ext uri="{BB962C8B-B14F-4D97-AF65-F5344CB8AC3E}">
        <p14:creationId xmlns:p14="http://schemas.microsoft.com/office/powerpoint/2010/main" val="364962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2.bin"/><Relationship Id="rId39" Type="http://schemas.openxmlformats.org/officeDocument/2006/relationships/oleObject" Target="../embeddings/oleObject34.bin"/><Relationship Id="rId3" Type="http://schemas.openxmlformats.org/officeDocument/2006/relationships/notesSlide" Target="../notesSlides/notesSlide5.xml"/><Relationship Id="rId21" Type="http://schemas.openxmlformats.org/officeDocument/2006/relationships/oleObject" Target="../embeddings/oleObject17.bin"/><Relationship Id="rId34" Type="http://schemas.openxmlformats.org/officeDocument/2006/relationships/oleObject" Target="../embeddings/oleObject29.bin"/><Relationship Id="rId42" Type="http://schemas.openxmlformats.org/officeDocument/2006/relationships/oleObject" Target="../embeddings/oleObject37.bin"/><Relationship Id="rId47" Type="http://schemas.openxmlformats.org/officeDocument/2006/relationships/oleObject" Target="../embeddings/oleObject42.bin"/><Relationship Id="rId50" Type="http://schemas.openxmlformats.org/officeDocument/2006/relationships/oleObject" Target="../embeddings/oleObject45.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33" Type="http://schemas.openxmlformats.org/officeDocument/2006/relationships/oleObject" Target="../embeddings/oleObject28.bin"/><Relationship Id="rId38" Type="http://schemas.openxmlformats.org/officeDocument/2006/relationships/oleObject" Target="../embeddings/oleObject33.bin"/><Relationship Id="rId46"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6.bin"/><Relationship Id="rId29" Type="http://schemas.openxmlformats.org/officeDocument/2006/relationships/oleObject" Target="../embeddings/oleObject25.bin"/><Relationship Id="rId41" Type="http://schemas.openxmlformats.org/officeDocument/2006/relationships/oleObject" Target="../embeddings/oleObject36.bin"/><Relationship Id="rId54" Type="http://schemas.openxmlformats.org/officeDocument/2006/relationships/oleObject" Target="../embeddings/oleObject4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oleObject" Target="../embeddings/oleObject20.bin"/><Relationship Id="rId32" Type="http://schemas.openxmlformats.org/officeDocument/2006/relationships/oleObject" Target="../embeddings/oleObject27.bin"/><Relationship Id="rId37" Type="http://schemas.openxmlformats.org/officeDocument/2006/relationships/oleObject" Target="../embeddings/oleObject32.bin"/><Relationship Id="rId40" Type="http://schemas.openxmlformats.org/officeDocument/2006/relationships/oleObject" Target="../embeddings/oleObject35.bin"/><Relationship Id="rId45" Type="http://schemas.openxmlformats.org/officeDocument/2006/relationships/oleObject" Target="../embeddings/oleObject40.bin"/><Relationship Id="rId53" Type="http://schemas.openxmlformats.org/officeDocument/2006/relationships/oleObject" Target="../embeddings/oleObject48.bin"/><Relationship Id="rId5" Type="http://schemas.openxmlformats.org/officeDocument/2006/relationships/image" Target="../media/image2.png"/><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36" Type="http://schemas.openxmlformats.org/officeDocument/2006/relationships/oleObject" Target="../embeddings/oleObject31.bin"/><Relationship Id="rId49" Type="http://schemas.openxmlformats.org/officeDocument/2006/relationships/oleObject" Target="../embeddings/oleObject44.bin"/><Relationship Id="rId10" Type="http://schemas.openxmlformats.org/officeDocument/2006/relationships/oleObject" Target="../embeddings/oleObject6.bin"/><Relationship Id="rId19" Type="http://schemas.openxmlformats.org/officeDocument/2006/relationships/oleObject" Target="../embeddings/oleObject15.bin"/><Relationship Id="rId31" Type="http://schemas.openxmlformats.org/officeDocument/2006/relationships/oleObject" Target="../embeddings/oleObject26.bin"/><Relationship Id="rId44" Type="http://schemas.openxmlformats.org/officeDocument/2006/relationships/oleObject" Target="../embeddings/oleObject39.bin"/><Relationship Id="rId52" Type="http://schemas.openxmlformats.org/officeDocument/2006/relationships/oleObject" Target="../embeddings/oleObject47.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 Id="rId27" Type="http://schemas.openxmlformats.org/officeDocument/2006/relationships/oleObject" Target="../embeddings/oleObject23.bin"/><Relationship Id="rId30" Type="http://schemas.openxmlformats.org/officeDocument/2006/relationships/image" Target="../media/image3.png"/><Relationship Id="rId35" Type="http://schemas.openxmlformats.org/officeDocument/2006/relationships/oleObject" Target="../embeddings/oleObject30.bin"/><Relationship Id="rId43" Type="http://schemas.openxmlformats.org/officeDocument/2006/relationships/oleObject" Target="../embeddings/oleObject38.bin"/><Relationship Id="rId48" Type="http://schemas.openxmlformats.org/officeDocument/2006/relationships/oleObject" Target="../embeddings/oleObject43.bin"/><Relationship Id="rId8" Type="http://schemas.openxmlformats.org/officeDocument/2006/relationships/oleObject" Target="../embeddings/oleObject4.bin"/><Relationship Id="rId51"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Exploiting Open Functionality </a:t>
            </a:r>
            <a:r>
              <a:rPr lang="en-US" b="1" dirty="0" smtClean="0">
                <a:latin typeface="Times New Roman" panose="02020603050405020304" pitchFamily="18" charset="0"/>
                <a:cs typeface="Times New Roman" panose="02020603050405020304" pitchFamily="18" charset="0"/>
              </a:rPr>
              <a:t>in SMS-Capable Cellular Networks</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99592" y="3886200"/>
            <a:ext cx="7272808" cy="1752600"/>
          </a:xfrm>
        </p:spPr>
        <p:txBody>
          <a:bodyPr>
            <a:normAutofit fontScale="55000" lnSpcReduction="20000"/>
          </a:bodyPr>
          <a:lstStyle/>
          <a:p>
            <a:r>
              <a:rPr lang="en-US" dirty="0" smtClean="0">
                <a:solidFill>
                  <a:schemeClr val="tx1"/>
                </a:solidFill>
                <a:latin typeface="Times New Roman" panose="02020603050405020304" pitchFamily="18" charset="0"/>
                <a:cs typeface="Times New Roman" panose="02020603050405020304" pitchFamily="18" charset="0"/>
              </a:rPr>
              <a:t>William </a:t>
            </a:r>
            <a:r>
              <a:rPr lang="en-US" dirty="0" err="1" smtClean="0">
                <a:solidFill>
                  <a:schemeClr val="tx1"/>
                </a:solidFill>
                <a:latin typeface="Times New Roman" panose="02020603050405020304" pitchFamily="18" charset="0"/>
                <a:cs typeface="Times New Roman" panose="02020603050405020304" pitchFamily="18" charset="0"/>
              </a:rPr>
              <a:t>Enck</a:t>
            </a:r>
            <a:r>
              <a:rPr lang="en-US" dirty="0" smtClean="0">
                <a:solidFill>
                  <a:schemeClr val="tx1"/>
                </a:solidFill>
                <a:latin typeface="Times New Roman" panose="02020603050405020304" pitchFamily="18" charset="0"/>
                <a:cs typeface="Times New Roman" panose="02020603050405020304" pitchFamily="18" charset="0"/>
              </a:rPr>
              <a:t>, Patrick </a:t>
            </a:r>
            <a:r>
              <a:rPr lang="en-US" dirty="0" err="1" smtClean="0">
                <a:solidFill>
                  <a:schemeClr val="tx1"/>
                </a:solidFill>
                <a:latin typeface="Times New Roman" panose="02020603050405020304" pitchFamily="18" charset="0"/>
                <a:cs typeface="Times New Roman" panose="02020603050405020304" pitchFamily="18" charset="0"/>
              </a:rPr>
              <a:t>Traynor</a:t>
            </a:r>
            <a:r>
              <a:rPr lang="en-US" dirty="0" smtClean="0">
                <a:solidFill>
                  <a:schemeClr val="tx1"/>
                </a:solidFill>
                <a:latin typeface="Times New Roman" panose="02020603050405020304" pitchFamily="18" charset="0"/>
                <a:cs typeface="Times New Roman" panose="02020603050405020304" pitchFamily="18" charset="0"/>
              </a:rPr>
              <a:t>, Patrick McDaniel, and Thomas La Porta</a:t>
            </a:r>
          </a:p>
          <a:p>
            <a:r>
              <a:rPr lang="en-US" dirty="0" smtClean="0">
                <a:solidFill>
                  <a:schemeClr val="tx1"/>
                </a:solidFill>
                <a:latin typeface="Times New Roman" panose="02020603050405020304" pitchFamily="18" charset="0"/>
                <a:cs typeface="Times New Roman" panose="02020603050405020304" pitchFamily="18" charset="0"/>
              </a:rPr>
              <a:t>Systems and Internet Infrastructure Security Laboratory</a:t>
            </a:r>
          </a:p>
          <a:p>
            <a:r>
              <a:rPr lang="en-US" dirty="0" smtClean="0">
                <a:solidFill>
                  <a:schemeClr val="tx1"/>
                </a:solidFill>
                <a:latin typeface="Times New Roman" panose="02020603050405020304" pitchFamily="18" charset="0"/>
                <a:cs typeface="Times New Roman" panose="02020603050405020304" pitchFamily="18" charset="0"/>
              </a:rPr>
              <a:t>Department of Computer Science and Engineering</a:t>
            </a:r>
          </a:p>
          <a:p>
            <a:r>
              <a:rPr lang="en-US" dirty="0" smtClean="0">
                <a:solidFill>
                  <a:schemeClr val="tx1"/>
                </a:solidFill>
                <a:latin typeface="Times New Roman" panose="02020603050405020304" pitchFamily="18" charset="0"/>
                <a:cs typeface="Times New Roman" panose="02020603050405020304" pitchFamily="18" charset="0"/>
              </a:rPr>
              <a:t>The Pennsylvania State University</a:t>
            </a:r>
          </a:p>
          <a:p>
            <a:r>
              <a:rPr lang="en-US" dirty="0" smtClean="0">
                <a:solidFill>
                  <a:schemeClr val="tx1"/>
                </a:solidFill>
                <a:latin typeface="Times New Roman" panose="02020603050405020304" pitchFamily="18" charset="0"/>
                <a:cs typeface="Times New Roman" panose="02020603050405020304" pitchFamily="18" charset="0"/>
              </a:rPr>
              <a:t>University Park, PA 16802</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1051992" y="5791200"/>
            <a:ext cx="7272808"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latin typeface="Times New Roman" panose="02020603050405020304" pitchFamily="18" charset="0"/>
                <a:cs typeface="Times New Roman" panose="02020603050405020304" pitchFamily="18" charset="0"/>
              </a:rPr>
              <a:t>Presenter: </a:t>
            </a:r>
            <a:r>
              <a:rPr lang="en-US" dirty="0" err="1" smtClean="0">
                <a:solidFill>
                  <a:schemeClr val="tx1"/>
                </a:solidFill>
                <a:latin typeface="Times New Roman" panose="02020603050405020304" pitchFamily="18" charset="0"/>
                <a:cs typeface="Times New Roman" panose="02020603050405020304" pitchFamily="18" charset="0"/>
              </a:rPr>
              <a:t>Suhrobjon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Bozorov</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73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Attack plan</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en-US" altLang="ru-RU" dirty="0" smtClean="0">
                <a:latin typeface="Times New Roman" panose="02020603050405020304" pitchFamily="18" charset="0"/>
                <a:cs typeface="Times New Roman" panose="02020603050405020304" pitchFamily="18" charset="0"/>
              </a:rPr>
              <a:t>Messages exceeding saturation levels are lost</a:t>
            </a:r>
          </a:p>
          <a:p>
            <a:endParaRPr lang="en-US" altLang="ru-RU" dirty="0" smtClean="0">
              <a:latin typeface="Times New Roman" panose="02020603050405020304" pitchFamily="18" charset="0"/>
              <a:cs typeface="Times New Roman" panose="02020603050405020304" pitchFamily="18" charset="0"/>
            </a:endParaRPr>
          </a:p>
          <a:p>
            <a:pPr lvl="1"/>
            <a:r>
              <a:rPr lang="en-US" altLang="ru-RU" dirty="0" smtClean="0">
                <a:latin typeface="Times New Roman" panose="02020603050405020304" pitchFamily="18" charset="0"/>
                <a:cs typeface="Times New Roman" panose="02020603050405020304" pitchFamily="18" charset="0"/>
              </a:rPr>
              <a:t>Successful </a:t>
            </a:r>
            <a:r>
              <a:rPr lang="en-US" altLang="ru-RU" dirty="0" err="1" smtClean="0">
                <a:latin typeface="Times New Roman" panose="02020603050405020304" pitchFamily="18" charset="0"/>
                <a:cs typeface="Times New Roman" panose="02020603050405020304" pitchFamily="18" charset="0"/>
              </a:rPr>
              <a:t>DoS</a:t>
            </a:r>
            <a:r>
              <a:rPr lang="en-US" altLang="ru-RU" dirty="0" smtClean="0">
                <a:latin typeface="Times New Roman" panose="02020603050405020304" pitchFamily="18" charset="0"/>
                <a:cs typeface="Times New Roman" panose="02020603050405020304" pitchFamily="18" charset="0"/>
              </a:rPr>
              <a:t> needs</a:t>
            </a:r>
          </a:p>
          <a:p>
            <a:pPr lvl="2"/>
            <a:r>
              <a:rPr lang="en-US" altLang="ru-RU" dirty="0" smtClean="0">
                <a:latin typeface="Times New Roman" panose="02020603050405020304" pitchFamily="18" charset="0"/>
                <a:cs typeface="Times New Roman" panose="02020603050405020304" pitchFamily="18" charset="0"/>
              </a:rPr>
              <a:t>Multiple subscribers</a:t>
            </a:r>
          </a:p>
          <a:p>
            <a:pPr lvl="2"/>
            <a:r>
              <a:rPr lang="en-US" altLang="ru-RU" dirty="0" smtClean="0">
                <a:latin typeface="Times New Roman" panose="02020603050405020304" pitchFamily="18" charset="0"/>
                <a:cs typeface="Times New Roman" panose="02020603050405020304" pitchFamily="18" charset="0"/>
              </a:rPr>
              <a:t>Multiple interfaces</a:t>
            </a:r>
          </a:p>
          <a:p>
            <a:pPr lvl="2"/>
            <a:endParaRPr lang="en-US" altLang="ru-RU" dirty="0" smtClean="0">
              <a:latin typeface="Times New Roman" panose="02020603050405020304" pitchFamily="18" charset="0"/>
              <a:cs typeface="Times New Roman" panose="02020603050405020304" pitchFamily="18" charset="0"/>
            </a:endParaRPr>
          </a:p>
          <a:p>
            <a:r>
              <a:rPr lang="en-US" altLang="ru-RU" dirty="0" smtClean="0">
                <a:latin typeface="Times New Roman" panose="02020603050405020304" pitchFamily="18" charset="0"/>
                <a:cs typeface="Times New Roman" panose="02020603050405020304" pitchFamily="18" charset="0"/>
              </a:rPr>
              <a:t>Hit-lists and Zombies</a:t>
            </a:r>
          </a:p>
          <a:p>
            <a:pPr>
              <a:buFont typeface="Wingdings" pitchFamily="2" charset="2"/>
              <a:buNone/>
            </a:pPr>
            <a:endParaRPr lang="en-US" alt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6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dirty="0" smtClean="0">
                <a:latin typeface="Times New Roman" panose="02020603050405020304" pitchFamily="18" charset="0"/>
                <a:cs typeface="Times New Roman" panose="02020603050405020304" pitchFamily="18" charset="0"/>
              </a:rPr>
              <a:t>Hit-list Creation: </a:t>
            </a:r>
            <a:r>
              <a:rPr lang="en-US" altLang="ru-RU" b="1" dirty="0">
                <a:latin typeface="Times New Roman" panose="02020603050405020304" pitchFamily="18" charset="0"/>
                <a:cs typeface="Times New Roman" panose="02020603050405020304" pitchFamily="18" charset="0"/>
              </a:rPr>
              <a:t>Web </a:t>
            </a:r>
            <a:r>
              <a:rPr lang="en-US" altLang="ru-RU" b="1" dirty="0" smtClean="0">
                <a:latin typeface="Times New Roman" panose="02020603050405020304" pitchFamily="18" charset="0"/>
                <a:cs typeface="Times New Roman" panose="02020603050405020304" pitchFamily="18" charset="0"/>
              </a:rPr>
              <a:t>Scraping</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4785395"/>
          </a:xfrm>
        </p:spPr>
        <p:txBody>
          <a:bodyPr>
            <a:normAutofit/>
          </a:bodyPr>
          <a:lstStyle/>
          <a:p>
            <a:pPr lvl="1"/>
            <a:r>
              <a:rPr lang="en-US" altLang="ru-RU" sz="2600" dirty="0" smtClean="0">
                <a:latin typeface="Times New Roman" panose="02020603050405020304" pitchFamily="18" charset="0"/>
                <a:cs typeface="Times New Roman" panose="02020603050405020304" pitchFamily="18" charset="0"/>
              </a:rPr>
              <a:t>Search </a:t>
            </a:r>
            <a:r>
              <a:rPr lang="en-US" altLang="ru-RU" sz="2600" dirty="0">
                <a:latin typeface="Times New Roman" panose="02020603050405020304" pitchFamily="18" charset="0"/>
                <a:cs typeface="Times New Roman" panose="02020603050405020304" pitchFamily="18" charset="0"/>
              </a:rPr>
              <a:t>engine and scraping tools</a:t>
            </a:r>
          </a:p>
          <a:p>
            <a:pPr lvl="1"/>
            <a:r>
              <a:rPr lang="en-US" altLang="ru-RU" sz="2600" dirty="0">
                <a:latin typeface="Times New Roman" panose="02020603050405020304" pitchFamily="18" charset="0"/>
                <a:cs typeface="Times New Roman" panose="02020603050405020304" pitchFamily="18" charset="0"/>
              </a:rPr>
              <a:t>Commonly used by </a:t>
            </a:r>
            <a:r>
              <a:rPr lang="en-US" altLang="ru-RU" sz="2600" dirty="0" smtClean="0">
                <a:latin typeface="Times New Roman" panose="02020603050405020304" pitchFamily="18" charset="0"/>
                <a:cs typeface="Times New Roman" panose="02020603050405020304" pitchFamily="18" charset="0"/>
              </a:rPr>
              <a:t>spammers</a:t>
            </a:r>
            <a:endParaRPr lang="en-US" altLang="ru-RU" sz="2600"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91" y="2348880"/>
            <a:ext cx="6984776" cy="4133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23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p:spPr>
        <p:txBody>
          <a:bodyPr>
            <a:normAutofit fontScale="90000"/>
          </a:bodyPr>
          <a:lstStyle/>
          <a:p>
            <a:r>
              <a:rPr lang="en-US" altLang="ru-RU" dirty="0">
                <a:latin typeface="Times New Roman" panose="02020603050405020304" pitchFamily="18" charset="0"/>
                <a:cs typeface="Times New Roman" panose="02020603050405020304" pitchFamily="18" charset="0"/>
              </a:rPr>
              <a:t>Hit-list Creation</a:t>
            </a:r>
            <a:r>
              <a:rPr lang="en-US" altLang="ru-RU" dirty="0" smtClean="0">
                <a:latin typeface="Times New Roman" panose="02020603050405020304" pitchFamily="18" charset="0"/>
                <a:cs typeface="Times New Roman" panose="02020603050405020304" pitchFamily="18" charset="0"/>
              </a:rPr>
              <a:t>: </a:t>
            </a:r>
            <a:r>
              <a:rPr lang="en-US" altLang="ru-RU" b="1" dirty="0">
                <a:latin typeface="Times New Roman" panose="02020603050405020304" pitchFamily="18" charset="0"/>
                <a:cs typeface="Times New Roman" panose="02020603050405020304" pitchFamily="18" charset="0"/>
              </a:rPr>
              <a:t>Web Interface </a:t>
            </a:r>
            <a:r>
              <a:rPr lang="en-US" altLang="ru-RU" b="1" dirty="0" smtClean="0">
                <a:latin typeface="Times New Roman" panose="02020603050405020304" pitchFamily="18" charset="0"/>
                <a:cs typeface="Times New Roman" panose="02020603050405020304" pitchFamily="18" charset="0"/>
              </a:rPr>
              <a:t>Interaction</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457200"/>
            <a:r>
              <a:rPr lang="en-US" altLang="ru-RU" sz="3000" dirty="0" smtClean="0">
                <a:latin typeface="Times New Roman" panose="02020603050405020304" pitchFamily="18" charset="0"/>
                <a:cs typeface="Times New Roman" panose="02020603050405020304" pitchFamily="18" charset="0"/>
              </a:rPr>
              <a:t>Positive</a:t>
            </a:r>
            <a:r>
              <a:rPr lang="en-US" altLang="ru-RU" sz="3000" dirty="0">
                <a:latin typeface="Times New Roman" panose="02020603050405020304" pitchFamily="18" charset="0"/>
                <a:cs typeface="Times New Roman" panose="02020603050405020304" pitchFamily="18" charset="0"/>
              </a:rPr>
              <a:t>, negative response check</a:t>
            </a:r>
          </a:p>
          <a:p>
            <a:endParaRPr lang="ru-RU"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65" y="2348880"/>
            <a:ext cx="8996659" cy="418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43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ru-RU" dirty="0">
                <a:latin typeface="Times New Roman" panose="02020603050405020304" pitchFamily="18" charset="0"/>
                <a:cs typeface="Times New Roman" panose="02020603050405020304" pitchFamily="18" charset="0"/>
              </a:rPr>
              <a:t>Hit-list Creation</a:t>
            </a:r>
            <a:r>
              <a:rPr lang="en-US" altLang="ru-RU" dirty="0" smtClean="0">
                <a:latin typeface="Times New Roman" panose="02020603050405020304" pitchFamily="18" charset="0"/>
                <a:cs typeface="Times New Roman" panose="02020603050405020304" pitchFamily="18" charset="0"/>
              </a:rPr>
              <a:t>: </a:t>
            </a:r>
            <a:r>
              <a:rPr lang="en-US" altLang="ru-RU" b="1" dirty="0">
                <a:latin typeface="Times New Roman" panose="02020603050405020304" pitchFamily="18" charset="0"/>
                <a:cs typeface="Times New Roman" panose="02020603050405020304" pitchFamily="18" charset="0"/>
              </a:rPr>
              <a:t>Additional Collection </a:t>
            </a:r>
            <a:r>
              <a:rPr lang="en-US" altLang="ru-RU" b="1" dirty="0" smtClean="0">
                <a:latin typeface="Times New Roman" panose="02020603050405020304" pitchFamily="18" charset="0"/>
                <a:cs typeface="Times New Roman" panose="02020603050405020304" pitchFamily="18" charset="0"/>
              </a:rPr>
              <a:t>Method</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lvl="1"/>
            <a:r>
              <a:rPr lang="en-US" altLang="ru-RU" sz="3000" dirty="0" smtClean="0">
                <a:latin typeface="Times New Roman" panose="02020603050405020304" pitchFamily="18" charset="0"/>
                <a:cs typeface="Times New Roman" panose="02020603050405020304" pitchFamily="18" charset="0"/>
              </a:rPr>
              <a:t>Device </a:t>
            </a:r>
            <a:r>
              <a:rPr lang="en-US" altLang="ru-RU" sz="3000" dirty="0">
                <a:latin typeface="Times New Roman" panose="02020603050405020304" pitchFamily="18" charset="0"/>
                <a:cs typeface="Times New Roman" panose="02020603050405020304" pitchFamily="18" charset="0"/>
              </a:rPr>
              <a:t>recently call lists</a:t>
            </a:r>
          </a:p>
          <a:p>
            <a:pPr lvl="1"/>
            <a:r>
              <a:rPr lang="en-US" altLang="ru-RU" sz="3000" dirty="0">
                <a:latin typeface="Times New Roman" panose="02020603050405020304" pitchFamily="18" charset="0"/>
                <a:cs typeface="Times New Roman" panose="02020603050405020304" pitchFamily="18" charset="0"/>
              </a:rPr>
              <a:t>Stealing address book using worm</a:t>
            </a:r>
          </a:p>
          <a:p>
            <a:endParaRPr lang="ru-RU" dirty="0">
              <a:latin typeface="Times New Roman" panose="02020603050405020304" pitchFamily="18" charset="0"/>
              <a:cs typeface="Times New Roman" panose="02020603050405020304" pitchFamily="18" charset="0"/>
            </a:endParaRPr>
          </a:p>
        </p:txBody>
      </p:sp>
      <p:pic>
        <p:nvPicPr>
          <p:cNvPr id="7170"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739" y="2680086"/>
            <a:ext cx="5939036" cy="397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28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Metropolitan Area </a:t>
            </a:r>
            <a:r>
              <a:rPr lang="en-US" dirty="0" smtClean="0">
                <a:latin typeface="Times New Roman" panose="02020603050405020304" pitchFamily="18" charset="0"/>
                <a:cs typeface="Times New Roman" panose="02020603050405020304" pitchFamily="18" charset="0"/>
              </a:rPr>
              <a:t>Service: GSM Air Interface</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Timesharing system</a:t>
            </a:r>
            <a:endParaRPr lang="ru-RU"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67" y="2266383"/>
            <a:ext cx="7831981" cy="273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001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Metropolitan Area Service: GSM Air Interface</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916832"/>
            <a:ext cx="91154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1507706" y="2420888"/>
            <a:ext cx="0" cy="914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Прямая соединительная линия 7"/>
          <p:cNvCxnSpPr/>
          <p:nvPr/>
        </p:nvCxnSpPr>
        <p:spPr>
          <a:xfrm>
            <a:off x="3131840" y="2446919"/>
            <a:ext cx="0" cy="914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Прямая соединительная линия 8"/>
          <p:cNvCxnSpPr/>
          <p:nvPr/>
        </p:nvCxnSpPr>
        <p:spPr>
          <a:xfrm flipH="1">
            <a:off x="1507706" y="2446919"/>
            <a:ext cx="16241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Прямая соединительная линия 11"/>
          <p:cNvCxnSpPr/>
          <p:nvPr/>
        </p:nvCxnSpPr>
        <p:spPr>
          <a:xfrm flipH="1">
            <a:off x="1507706" y="3322035"/>
            <a:ext cx="16241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flipH="1" flipV="1">
            <a:off x="1799644" y="3227998"/>
            <a:ext cx="73326" cy="7949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Прямая соединительная линия 18"/>
          <p:cNvCxnSpPr/>
          <p:nvPr/>
        </p:nvCxnSpPr>
        <p:spPr>
          <a:xfrm flipH="1" flipV="1">
            <a:off x="2193052" y="3240264"/>
            <a:ext cx="1318760" cy="773128"/>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Прямая соединительная линия 20"/>
          <p:cNvCxnSpPr/>
          <p:nvPr/>
        </p:nvCxnSpPr>
        <p:spPr>
          <a:xfrm flipH="1" flipV="1">
            <a:off x="2529714" y="3227998"/>
            <a:ext cx="2603595" cy="785393"/>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Прямая соединительная линия 22"/>
          <p:cNvCxnSpPr/>
          <p:nvPr/>
        </p:nvCxnSpPr>
        <p:spPr>
          <a:xfrm flipH="1" flipV="1">
            <a:off x="2916326" y="3232798"/>
            <a:ext cx="3801159" cy="790194"/>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Прямая соединительная линия 24"/>
          <p:cNvCxnSpPr/>
          <p:nvPr/>
        </p:nvCxnSpPr>
        <p:spPr>
          <a:xfrm flipH="1" flipV="1">
            <a:off x="3442440" y="3240264"/>
            <a:ext cx="4608511" cy="62005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908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23"/>
                                        </p:tgtEl>
                                      </p:cBhvr>
                                    </p:animEffect>
                                    <p:animScale>
                                      <p:cBhvr>
                                        <p:cTn id="38" dur="250" autoRev="1" fill="hold"/>
                                        <p:tgtEl>
                                          <p:spTgt spid="23"/>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25"/>
                                        </p:tgtEl>
                                      </p:cBhvr>
                                    </p:animEffect>
                                    <p:animScale>
                                      <p:cBhvr>
                                        <p:cTn id="41"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Area Capacity</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23528" y="1600200"/>
                <a:ext cx="8640960" cy="4525963"/>
              </a:xfrm>
            </p:spPr>
            <p:txBody>
              <a:bodyPr>
                <a:normAutofit/>
              </a:bodyPr>
              <a:lstStyle/>
              <a:p>
                <a:r>
                  <a:rPr lang="en-US" altLang="ko-KR" sz="2800" dirty="0">
                    <a:latin typeface="Times New Roman" panose="02020603050405020304" pitchFamily="18" charset="0"/>
                    <a:cs typeface="Times New Roman" panose="02020603050405020304" pitchFamily="18" charset="0"/>
                  </a:rPr>
                  <a:t>Capacity can be calculated:</a:t>
                </a:r>
              </a:p>
              <a:p>
                <a:endParaRPr lang="en-US" sz="2800" dirty="0" smtClean="0">
                  <a:latin typeface="Times New Roman" panose="02020603050405020304" pitchFamily="18" charset="0"/>
                  <a:cs typeface="Times New Roman" panose="02020603050405020304" pitchFamily="18" charset="0"/>
                </a:endParaRPr>
              </a:p>
              <a:p>
                <a14:m>
                  <m:oMath xmlns:m="http://schemas.openxmlformats.org/officeDocument/2006/math">
                    <m:r>
                      <m:rPr>
                        <m:nor/>
                      </m:rPr>
                      <a:rPr lang="en-US" altLang="ko-KR" sz="2800" dirty="0">
                        <a:latin typeface="Times New Roman" panose="02020603050405020304" pitchFamily="18" charset="0"/>
                        <a:cs typeface="Times New Roman" panose="02020603050405020304" pitchFamily="18" charset="0"/>
                      </a:rPr>
                      <m:t>C</m:t>
                    </m:r>
                    <m:r>
                      <m:rPr>
                        <m:nor/>
                      </m:rPr>
                      <a:rPr lang="en-US" altLang="ko-KR" sz="2800" dirty="0">
                        <a:latin typeface="Times New Roman" panose="02020603050405020304" pitchFamily="18" charset="0"/>
                        <a:cs typeface="Times New Roman" panose="02020603050405020304" pitchFamily="18" charset="0"/>
                      </a:rPr>
                      <m:t> = (</m:t>
                    </m:r>
                    <m:f>
                      <m:fPr>
                        <m:ctrlPr>
                          <a:rPr lang="en-US" altLang="ko-KR" sz="2800" i="1" dirty="0" smtClean="0">
                            <a:latin typeface="Cambria Math"/>
                          </a:rPr>
                        </m:ctrlPr>
                      </m:fPr>
                      <m:num>
                        <m:r>
                          <m:rPr>
                            <m:nor/>
                          </m:rPr>
                          <a:rPr lang="en-US" altLang="ko-KR" sz="2800" dirty="0">
                            <a:solidFill>
                              <a:srgbClr val="FF0000"/>
                            </a:solidFill>
                            <a:latin typeface="Times New Roman" panose="02020603050405020304" pitchFamily="18" charset="0"/>
                            <a:cs typeface="Times New Roman" panose="02020603050405020304" pitchFamily="18" charset="0"/>
                          </a:rPr>
                          <m:t>sectors</m:t>
                        </m:r>
                      </m:num>
                      <m:den>
                        <m:r>
                          <m:rPr>
                            <m:nor/>
                          </m:rPr>
                          <a:rPr lang="en-US" altLang="ko-KR" sz="2800" dirty="0">
                            <a:solidFill>
                              <a:srgbClr val="00B050"/>
                            </a:solidFill>
                            <a:latin typeface="Times New Roman" panose="02020603050405020304" pitchFamily="18" charset="0"/>
                            <a:cs typeface="Times New Roman" panose="02020603050405020304" pitchFamily="18" charset="0"/>
                          </a:rPr>
                          <m:t>area</m:t>
                        </m:r>
                      </m:den>
                    </m:f>
                    <m:r>
                      <m:rPr>
                        <m:nor/>
                      </m:rPr>
                      <a:rPr lang="en-US" altLang="ko-KR" sz="2800" dirty="0">
                        <a:latin typeface="Times New Roman" panose="02020603050405020304" pitchFamily="18" charset="0"/>
                        <a:cs typeface="Times New Roman" panose="02020603050405020304" pitchFamily="18" charset="0"/>
                      </a:rPr>
                      <m:t>)∗(</m:t>
                    </m:r>
                    <m:f>
                      <m:fPr>
                        <m:ctrlPr>
                          <a:rPr lang="en-US" altLang="ko-KR" sz="2800" i="1" dirty="0" smtClean="0">
                            <a:latin typeface="Cambria Math"/>
                          </a:rPr>
                        </m:ctrlPr>
                      </m:fPr>
                      <m:num>
                        <m:r>
                          <m:rPr>
                            <m:nor/>
                          </m:rPr>
                          <a:rPr lang="en-US" altLang="ko-KR" sz="2800" dirty="0">
                            <a:latin typeface="Times New Roman" panose="02020603050405020304" pitchFamily="18" charset="0"/>
                            <a:cs typeface="Times New Roman" panose="02020603050405020304" pitchFamily="18" charset="0"/>
                          </a:rPr>
                          <m:t>SDCCHs</m:t>
                        </m:r>
                      </m:num>
                      <m:den>
                        <m:r>
                          <m:rPr>
                            <m:nor/>
                          </m:rPr>
                          <a:rPr lang="en-US" altLang="ko-KR" sz="2800" dirty="0">
                            <a:solidFill>
                              <a:srgbClr val="FF0000"/>
                            </a:solidFill>
                            <a:latin typeface="Times New Roman" panose="02020603050405020304" pitchFamily="18" charset="0"/>
                            <a:cs typeface="Times New Roman" panose="02020603050405020304" pitchFamily="18" charset="0"/>
                          </a:rPr>
                          <m:t>sector</m:t>
                        </m:r>
                      </m:den>
                    </m:f>
                    <m:r>
                      <m:rPr>
                        <m:nor/>
                      </m:rPr>
                      <a:rPr lang="en-US" altLang="ko-KR" sz="2800" dirty="0">
                        <a:latin typeface="Times New Roman" panose="02020603050405020304" pitchFamily="18" charset="0"/>
                        <a:cs typeface="Times New Roman" panose="02020603050405020304" pitchFamily="18" charset="0"/>
                      </a:rPr>
                      <m:t>)∗(</m:t>
                    </m:r>
                    <m:f>
                      <m:fPr>
                        <m:ctrlPr>
                          <a:rPr lang="en-US" altLang="ko-KR" sz="2800" i="1" dirty="0" smtClean="0">
                            <a:latin typeface="Cambria Math"/>
                          </a:rPr>
                        </m:ctrlPr>
                      </m:fPr>
                      <m:num>
                        <m:r>
                          <m:rPr>
                            <m:nor/>
                          </m:rPr>
                          <a:rPr lang="en-US" altLang="ko-KR" sz="2800" dirty="0">
                            <a:solidFill>
                              <a:srgbClr val="0070C0"/>
                            </a:solidFill>
                            <a:latin typeface="Times New Roman" panose="02020603050405020304" pitchFamily="18" charset="0"/>
                            <a:cs typeface="Times New Roman" panose="02020603050405020304" pitchFamily="18" charset="0"/>
                          </a:rPr>
                          <m:t>throughput</m:t>
                        </m:r>
                      </m:num>
                      <m:den>
                        <m:r>
                          <m:rPr>
                            <m:nor/>
                          </m:rPr>
                          <a:rPr lang="en-US" altLang="ko-KR" sz="2800" dirty="0">
                            <a:latin typeface="Times New Roman" panose="02020603050405020304" pitchFamily="18" charset="0"/>
                            <a:cs typeface="Times New Roman" panose="02020603050405020304" pitchFamily="18" charset="0"/>
                          </a:rPr>
                          <m:t>SDCCH</m:t>
                        </m:r>
                      </m:den>
                    </m:f>
                    <m:r>
                      <m:rPr>
                        <m:nor/>
                      </m:rPr>
                      <a:rPr lang="en-US" altLang="ko-KR" sz="2800" dirty="0">
                        <a:latin typeface="Times New Roman" panose="02020603050405020304" pitchFamily="18" charset="0"/>
                        <a:cs typeface="Times New Roman" panose="02020603050405020304" pitchFamily="18" charset="0"/>
                      </a:rPr>
                      <m:t>)</m:t>
                    </m:r>
                  </m:oMath>
                </a14:m>
                <a:endParaRPr lang="en-US" altLang="ko-KR" sz="2800" dirty="0">
                  <a:latin typeface="Times New Roman" panose="02020603050405020304" pitchFamily="18" charset="0"/>
                  <a:cs typeface="Times New Roman" panose="02020603050405020304" pitchFamily="18" charset="0"/>
                </a:endParaRPr>
              </a:p>
              <a:p>
                <a:endParaRPr lang="en-US" altLang="ko-KR" sz="2800" dirty="0" smtClean="0">
                  <a:latin typeface="Times New Roman" panose="02020603050405020304" pitchFamily="18" charset="0"/>
                  <a:cs typeface="Times New Roman" panose="02020603050405020304" pitchFamily="18" charset="0"/>
                </a:endParaRPr>
              </a:p>
              <a:p>
                <a:r>
                  <a:rPr lang="en-US" altLang="ko-KR" sz="2800" dirty="0" smtClean="0">
                    <a:latin typeface="Times New Roman" panose="02020603050405020304" pitchFamily="18" charset="0"/>
                    <a:cs typeface="Times New Roman" panose="02020603050405020304" pitchFamily="18" charset="0"/>
                  </a:rPr>
                  <a:t>Area Capacity for Manhattan city</a:t>
                </a:r>
                <a:endParaRPr lang="ko-KR" altLang="en-US" sz="2800" dirty="0">
                  <a:latin typeface="Times New Roman" panose="02020603050405020304" pitchFamily="18" charset="0"/>
                  <a:cs typeface="Times New Roman" panose="02020603050405020304" pitchFamily="18" charset="0"/>
                </a:endParaRPr>
              </a:p>
              <a:p>
                <a:endParaRPr lang="ru-RU" sz="2800" b="1"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23528" y="1600200"/>
                <a:ext cx="8640960" cy="4525963"/>
              </a:xfrm>
              <a:blipFill rotWithShape="1">
                <a:blip r:embed="rId3"/>
                <a:stretch>
                  <a:fillRect l="-1199" t="-1348"/>
                </a:stretch>
              </a:blipFill>
            </p:spPr>
            <p:txBody>
              <a:bodyPr/>
              <a:lstStyle/>
              <a:p>
                <a:r>
                  <a:rPr lang="ru-RU">
                    <a:noFill/>
                  </a:rPr>
                  <a:t> </a:t>
                </a:r>
              </a:p>
            </p:txBody>
          </p:sp>
        </mc:Fallback>
      </mc:AlternateContent>
      <p:pic>
        <p:nvPicPr>
          <p:cNvPr id="4" name="Рисунок 3"/>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18454" y="4653136"/>
            <a:ext cx="4536504" cy="1576004"/>
          </a:xfrm>
          <a:prstGeom prst="rect">
            <a:avLst/>
          </a:prstGeom>
        </p:spPr>
      </p:pic>
      <p:pic>
        <p:nvPicPr>
          <p:cNvPr id="5" name="Рисунок 4"/>
          <p:cNvPicPr/>
          <p:nvPr/>
        </p:nvPicPr>
        <p:blipFill rotWithShape="1">
          <a:blip r:embed="rId6"/>
          <a:srcRect b="18239"/>
          <a:stretch/>
        </p:blipFill>
        <p:spPr>
          <a:xfrm>
            <a:off x="0" y="3933056"/>
            <a:ext cx="9144000" cy="2296084"/>
          </a:xfrm>
          <a:prstGeom prst="rect">
            <a:avLst/>
          </a:prstGeom>
        </p:spPr>
      </p:pic>
    </p:spTree>
    <p:extLst>
      <p:ext uri="{BB962C8B-B14F-4D97-AF65-F5344CB8AC3E}">
        <p14:creationId xmlns:p14="http://schemas.microsoft.com/office/powerpoint/2010/main" val="287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smtClean="0">
                <a:latin typeface="Times New Roman" panose="02020603050405020304" pitchFamily="18" charset="0"/>
                <a:cs typeface="Times New Roman" panose="02020603050405020304" pitchFamily="18" charset="0"/>
              </a:rPr>
              <a:t>Attack Scenario</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nSpc>
                <a:spcPct val="80000"/>
              </a:lnSpc>
            </a:pPr>
            <a:r>
              <a:rPr lang="en-US" altLang="ru-RU" dirty="0" smtClean="0">
                <a:latin typeface="Times New Roman" panose="02020603050405020304" pitchFamily="18" charset="0"/>
                <a:cs typeface="Times New Roman" panose="02020603050405020304" pitchFamily="18" charset="0"/>
              </a:rPr>
              <a:t>2500 numbers in hit list</a:t>
            </a:r>
          </a:p>
          <a:p>
            <a:pPr>
              <a:lnSpc>
                <a:spcPct val="80000"/>
              </a:lnSpc>
            </a:pPr>
            <a:endParaRPr lang="en-US" altLang="ru-RU" dirty="0" smtClean="0">
              <a:latin typeface="Times New Roman" panose="02020603050405020304" pitchFamily="18" charset="0"/>
              <a:cs typeface="Times New Roman" panose="02020603050405020304" pitchFamily="18" charset="0"/>
            </a:endParaRPr>
          </a:p>
          <a:p>
            <a:pPr>
              <a:lnSpc>
                <a:spcPct val="80000"/>
              </a:lnSpc>
            </a:pPr>
            <a:r>
              <a:rPr lang="en-US" altLang="ru-RU" dirty="0" smtClean="0">
                <a:latin typeface="Times New Roman" panose="02020603050405020304" pitchFamily="18" charset="0"/>
                <a:cs typeface="Times New Roman" panose="02020603050405020304" pitchFamily="18" charset="0"/>
              </a:rPr>
              <a:t>Average 50 message device buffer</a:t>
            </a:r>
          </a:p>
          <a:p>
            <a:pPr>
              <a:lnSpc>
                <a:spcPct val="80000"/>
              </a:lnSpc>
            </a:pPr>
            <a:endParaRPr lang="en-US" altLang="ru-RU" dirty="0" smtClean="0">
              <a:latin typeface="Times New Roman" panose="02020603050405020304" pitchFamily="18" charset="0"/>
              <a:cs typeface="Times New Roman" panose="02020603050405020304" pitchFamily="18" charset="0"/>
            </a:endParaRPr>
          </a:p>
          <a:p>
            <a:pPr>
              <a:lnSpc>
                <a:spcPct val="80000"/>
              </a:lnSpc>
            </a:pPr>
            <a:r>
              <a:rPr lang="en-US" altLang="ru-RU" dirty="0" smtClean="0">
                <a:latin typeface="Times New Roman" panose="02020603050405020304" pitchFamily="18" charset="0"/>
                <a:cs typeface="Times New Roman" panose="02020603050405020304" pitchFamily="18" charset="0"/>
              </a:rPr>
              <a:t>8 dedicated channels, (D.C.)</a:t>
            </a:r>
          </a:p>
          <a:p>
            <a:pPr>
              <a:lnSpc>
                <a:spcPct val="80000"/>
              </a:lnSpc>
            </a:pPr>
            <a:endParaRPr lang="en-US" altLang="ru-RU" dirty="0" smtClean="0">
              <a:latin typeface="Times New Roman" panose="02020603050405020304" pitchFamily="18" charset="0"/>
              <a:cs typeface="Times New Roman" panose="02020603050405020304" pitchFamily="18" charset="0"/>
            </a:endParaRPr>
          </a:p>
          <a:p>
            <a:pPr>
              <a:lnSpc>
                <a:spcPct val="80000"/>
              </a:lnSpc>
            </a:pPr>
            <a:r>
              <a:rPr lang="en-US" altLang="ru-RU" dirty="0" smtClean="0">
                <a:latin typeface="Times New Roman" panose="02020603050405020304" pitchFamily="18" charset="0"/>
                <a:cs typeface="Times New Roman" panose="02020603050405020304" pitchFamily="18" charset="0"/>
              </a:rPr>
              <a:t>1 message per phone every 10.4 sec</a:t>
            </a:r>
          </a:p>
          <a:p>
            <a:pPr>
              <a:lnSpc>
                <a:spcPct val="80000"/>
              </a:lnSpc>
            </a:pPr>
            <a:endParaRPr lang="en-US" altLang="ru-RU" dirty="0" smtClean="0">
              <a:latin typeface="Times New Roman" panose="02020603050405020304" pitchFamily="18" charset="0"/>
              <a:cs typeface="Times New Roman" panose="02020603050405020304" pitchFamily="18" charset="0"/>
            </a:endParaRPr>
          </a:p>
          <a:p>
            <a:pPr>
              <a:lnSpc>
                <a:spcPct val="80000"/>
              </a:lnSpc>
            </a:pPr>
            <a:r>
              <a:rPr lang="en-US" altLang="ru-RU" dirty="0" smtClean="0">
                <a:latin typeface="Times New Roman" panose="02020603050405020304" pitchFamily="18" charset="0"/>
                <a:cs typeface="Times New Roman" panose="02020603050405020304" pitchFamily="18" charset="0"/>
              </a:rPr>
              <a:t>8.68 min to fill buffers</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730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smtClean="0">
                <a:latin typeface="Times New Roman" panose="02020603050405020304" pitchFamily="18" charset="0"/>
                <a:cs typeface="Times New Roman" panose="02020603050405020304" pitchFamily="18" charset="0"/>
              </a:rPr>
              <a:t>Targeted Attacks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nSpc>
                <a:spcPct val="80000"/>
              </a:lnSpc>
            </a:pPr>
            <a:r>
              <a:rPr lang="en-US" altLang="ru-RU" sz="2400" dirty="0" smtClean="0">
                <a:latin typeface="Times New Roman" panose="02020603050405020304" pitchFamily="18" charset="0"/>
                <a:cs typeface="Times New Roman" panose="02020603050405020304" pitchFamily="18" charset="0"/>
              </a:rPr>
              <a:t>Fill the buffers, users loose messages</a:t>
            </a:r>
          </a:p>
          <a:p>
            <a:pPr>
              <a:lnSpc>
                <a:spcPct val="80000"/>
              </a:lnSpc>
            </a:pPr>
            <a:endParaRPr lang="en-US" altLang="ru-RU" sz="2400" dirty="0" smtClean="0">
              <a:latin typeface="Times New Roman" panose="02020603050405020304" pitchFamily="18" charset="0"/>
              <a:cs typeface="Times New Roman" panose="02020603050405020304" pitchFamily="18" charset="0"/>
            </a:endParaRPr>
          </a:p>
          <a:p>
            <a:pPr>
              <a:lnSpc>
                <a:spcPct val="80000"/>
              </a:lnSpc>
            </a:pPr>
            <a:r>
              <a:rPr lang="en-US" altLang="ru-RU" sz="2400" dirty="0" smtClean="0">
                <a:latin typeface="Times New Roman" panose="02020603050405020304" pitchFamily="18" charset="0"/>
                <a:cs typeface="Times New Roman" panose="02020603050405020304" pitchFamily="18" charset="0"/>
              </a:rPr>
              <a:t>Data loss on some devices from overflowing</a:t>
            </a:r>
          </a:p>
          <a:p>
            <a:pPr lvl="1">
              <a:lnSpc>
                <a:spcPct val="80000"/>
              </a:lnSpc>
            </a:pPr>
            <a:r>
              <a:rPr lang="en-US" altLang="ru-RU" sz="2400" dirty="0" smtClean="0">
                <a:latin typeface="Times New Roman" panose="02020603050405020304" pitchFamily="18" charset="0"/>
                <a:cs typeface="Times New Roman" panose="02020603050405020304" pitchFamily="18" charset="0"/>
              </a:rPr>
              <a:t>Read messages overwritten when new ones arrive (Nokia 3560)</a:t>
            </a:r>
          </a:p>
          <a:p>
            <a:pPr lvl="1">
              <a:lnSpc>
                <a:spcPct val="80000"/>
              </a:lnSpc>
            </a:pPr>
            <a:endParaRPr lang="en-US" altLang="ru-RU" sz="2400" dirty="0" smtClean="0">
              <a:latin typeface="Times New Roman" panose="02020603050405020304" pitchFamily="18" charset="0"/>
              <a:cs typeface="Times New Roman" panose="02020603050405020304" pitchFamily="18" charset="0"/>
            </a:endParaRPr>
          </a:p>
          <a:p>
            <a:pPr>
              <a:lnSpc>
                <a:spcPct val="80000"/>
              </a:lnSpc>
            </a:pPr>
            <a:r>
              <a:rPr lang="en-US" altLang="ru-RU" sz="2400" dirty="0" smtClean="0">
                <a:latin typeface="Times New Roman" panose="02020603050405020304" pitchFamily="18" charset="0"/>
                <a:cs typeface="Times New Roman" panose="02020603050405020304" pitchFamily="18" charset="0"/>
              </a:rPr>
              <a:t>Message delays due to overflowing</a:t>
            </a:r>
          </a:p>
          <a:p>
            <a:pPr lvl="1">
              <a:lnSpc>
                <a:spcPct val="80000"/>
              </a:lnSpc>
            </a:pPr>
            <a:r>
              <a:rPr lang="en-US" altLang="ru-RU" sz="2400" dirty="0" smtClean="0">
                <a:latin typeface="Times New Roman" panose="02020603050405020304" pitchFamily="18" charset="0"/>
                <a:cs typeface="Times New Roman" panose="02020603050405020304" pitchFamily="18" charset="0"/>
              </a:rPr>
              <a:t>Campus alert messages- blocking?</a:t>
            </a:r>
          </a:p>
          <a:p>
            <a:pPr lvl="1">
              <a:lnSpc>
                <a:spcPct val="80000"/>
              </a:lnSpc>
            </a:pPr>
            <a:endParaRPr lang="en-US" altLang="ru-RU" sz="2400" dirty="0" smtClean="0">
              <a:latin typeface="Times New Roman" panose="02020603050405020304" pitchFamily="18" charset="0"/>
              <a:cs typeface="Times New Roman" panose="02020603050405020304" pitchFamily="18" charset="0"/>
            </a:endParaRPr>
          </a:p>
          <a:p>
            <a:pPr>
              <a:lnSpc>
                <a:spcPct val="80000"/>
              </a:lnSpc>
            </a:pPr>
            <a:r>
              <a:rPr lang="en-US" altLang="ru-RU" sz="2400" dirty="0" smtClean="0">
                <a:latin typeface="Times New Roman" panose="02020603050405020304" pitchFamily="18" charset="0"/>
                <a:cs typeface="Times New Roman" panose="02020603050405020304" pitchFamily="18" charset="0"/>
              </a:rPr>
              <a:t>Deleting junk SMS, accidentally delete good ones</a:t>
            </a:r>
          </a:p>
          <a:p>
            <a:pPr>
              <a:lnSpc>
                <a:spcPct val="80000"/>
              </a:lnSpc>
            </a:pPr>
            <a:endParaRPr lang="en-US" altLang="ru-RU" sz="2400" dirty="0" smtClean="0">
              <a:latin typeface="Times New Roman" panose="02020603050405020304" pitchFamily="18" charset="0"/>
              <a:cs typeface="Times New Roman" panose="02020603050405020304" pitchFamily="18" charset="0"/>
            </a:endParaRPr>
          </a:p>
          <a:p>
            <a:pPr>
              <a:lnSpc>
                <a:spcPct val="80000"/>
              </a:lnSpc>
            </a:pPr>
            <a:r>
              <a:rPr lang="en-US" altLang="ru-RU" sz="2400" dirty="0" smtClean="0">
                <a:latin typeface="Times New Roman" panose="02020603050405020304" pitchFamily="18" charset="0"/>
                <a:cs typeface="Times New Roman" panose="02020603050405020304" pitchFamily="18" charset="0"/>
              </a:rPr>
              <a:t>Battery depletion</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432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smtClean="0">
                <a:latin typeface="Times New Roman" panose="02020603050405020304" pitchFamily="18" charset="0"/>
                <a:cs typeface="Times New Roman" panose="02020603050405020304" pitchFamily="18" charset="0"/>
              </a:rPr>
              <a:t>Tomorrows email</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5069160"/>
          </a:xfrm>
        </p:spPr>
        <p:txBody>
          <a:bodyPr>
            <a:normAutofit/>
          </a:bodyPr>
          <a:lstStyle/>
          <a:p>
            <a:pPr>
              <a:buFont typeface="Wingdings" panose="05000000000000000000" pitchFamily="2" charset="2"/>
              <a:buChar char="Ø"/>
            </a:pPr>
            <a:r>
              <a:rPr lang="en-US" altLang="ru-RU" dirty="0" smtClean="0">
                <a:latin typeface="Times New Roman" panose="02020603050405020304" pitchFamily="18" charset="0"/>
                <a:cs typeface="Times New Roman" panose="02020603050405020304" pitchFamily="18" charset="0"/>
              </a:rPr>
              <a:t>SPAM</a:t>
            </a:r>
          </a:p>
          <a:p>
            <a:pPr>
              <a:buFont typeface="Wingdings" panose="05000000000000000000" pitchFamily="2" charset="2"/>
              <a:buChar char="Ø"/>
            </a:pPr>
            <a:endParaRPr lang="en-US" alt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ru-RU" dirty="0" smtClean="0">
                <a:latin typeface="Times New Roman" panose="02020603050405020304" pitchFamily="18" charset="0"/>
                <a:cs typeface="Times New Roman" panose="02020603050405020304" pitchFamily="18" charset="0"/>
              </a:rPr>
              <a:t>Phishing</a:t>
            </a:r>
          </a:p>
          <a:p>
            <a:pPr>
              <a:buFont typeface="Wingdings" panose="05000000000000000000" pitchFamily="2" charset="2"/>
              <a:buChar char="Ø"/>
            </a:pPr>
            <a:endParaRPr lang="en-US" alt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ru-RU" dirty="0" smtClean="0">
                <a:latin typeface="Times New Roman" panose="02020603050405020304" pitchFamily="18" charset="0"/>
                <a:cs typeface="Times New Roman" panose="02020603050405020304" pitchFamily="18" charset="0"/>
              </a:rPr>
              <a:t>Viruses</a:t>
            </a:r>
          </a:p>
          <a:p>
            <a:pPr lvl="1">
              <a:buFont typeface="Wingdings" panose="05000000000000000000" pitchFamily="2" charset="2"/>
              <a:buChar char="Ø"/>
            </a:pPr>
            <a:r>
              <a:rPr lang="en-US" altLang="ru-RU" dirty="0" err="1" smtClean="0">
                <a:latin typeface="Times New Roman" panose="02020603050405020304" pitchFamily="18" charset="0"/>
                <a:cs typeface="Times New Roman" panose="02020603050405020304" pitchFamily="18" charset="0"/>
              </a:rPr>
              <a:t>Cabir</a:t>
            </a:r>
            <a:r>
              <a:rPr lang="en-US" altLang="ru-RU" dirty="0" smtClean="0">
                <a:latin typeface="Times New Roman" panose="02020603050405020304" pitchFamily="18" charset="0"/>
                <a:cs typeface="Times New Roman" panose="02020603050405020304" pitchFamily="18" charset="0"/>
              </a:rPr>
              <a:t> and Skulls</a:t>
            </a:r>
          </a:p>
          <a:p>
            <a:pPr lvl="2">
              <a:buFont typeface="Wingdings" panose="05000000000000000000" pitchFamily="2" charset="2"/>
              <a:buChar char="Ø"/>
            </a:pPr>
            <a:r>
              <a:rPr lang="en-US" altLang="ru-RU" dirty="0" smtClean="0">
                <a:latin typeface="Times New Roman" panose="02020603050405020304" pitchFamily="18" charset="0"/>
                <a:cs typeface="Times New Roman" panose="02020603050405020304" pitchFamily="18" charset="0"/>
              </a:rPr>
              <a:t>Via Bluetooth</a:t>
            </a:r>
          </a:p>
          <a:p>
            <a:pPr>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p:txBody>
      </p:sp>
      <p:pic>
        <p:nvPicPr>
          <p:cNvPr id="11266" name="Picture 2" descr="ÐÐ°ÑÑÐ¸Ð½ÐºÐ¸ Ð¿Ð¾ Ð·Ð°Ð¿ÑÐ¾ÑÑ spam e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24744"/>
            <a:ext cx="1858272" cy="15841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718321"/>
            <a:ext cx="1987248" cy="19872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ÐÐ°ÑÑÐ¸Ð½ÐºÐ¸ Ð¿Ð¾ Ð·Ð°Ð¿ÑÐ¾ÑÑ Cabir and Sku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629797"/>
            <a:ext cx="2232248" cy="225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8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255" y="1628800"/>
            <a:ext cx="8229600" cy="4997152"/>
          </a:xfrm>
        </p:spPr>
        <p:txBody>
          <a:bodyPr>
            <a:normAutofit fontScale="92500" lnSpcReduction="20000"/>
          </a:bodyPr>
          <a:lstStyle/>
          <a:p>
            <a:r>
              <a:rPr lang="en-US" altLang="ko-KR" b="1" dirty="0" smtClean="0">
                <a:latin typeface="Times New Roman" panose="02020603050405020304" pitchFamily="18" charset="0"/>
                <a:cs typeface="Times New Roman" panose="02020603050405020304" pitchFamily="18" charset="0"/>
              </a:rPr>
              <a:t>SMS (</a:t>
            </a:r>
            <a:r>
              <a:rPr lang="en-US" altLang="ko-KR" b="1" dirty="0">
                <a:latin typeface="Times New Roman" panose="02020603050405020304" pitchFamily="18" charset="0"/>
                <a:cs typeface="Times New Roman" panose="02020603050405020304" pitchFamily="18" charset="0"/>
              </a:rPr>
              <a:t>Short Message Service)</a:t>
            </a:r>
          </a:p>
          <a:p>
            <a:pPr lvl="1"/>
            <a:r>
              <a:rPr lang="en-US" dirty="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oice and text messages</a:t>
            </a:r>
          </a:p>
          <a:p>
            <a:pPr lvl="1"/>
            <a:r>
              <a:rPr lang="en-US" dirty="0" smtClean="0">
                <a:latin typeface="Times New Roman" panose="02020603050405020304" pitchFamily="18" charset="0"/>
                <a:cs typeface="Times New Roman" panose="02020603050405020304" pitchFamily="18" charset="0"/>
              </a:rPr>
              <a:t>Even if </a:t>
            </a:r>
            <a:r>
              <a:rPr lang="en-US" dirty="0" smtClean="0">
                <a:latin typeface="Times New Roman" panose="02020603050405020304" pitchFamily="18" charset="0"/>
                <a:cs typeface="Times New Roman" panose="02020603050405020304" pitchFamily="18" charset="0"/>
              </a:rPr>
              <a:t>voice calls are not possible</a:t>
            </a:r>
          </a:p>
          <a:p>
            <a:pPr lvl="1"/>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xtremely popular with the telecommunication industry</a:t>
            </a:r>
          </a:p>
          <a:p>
            <a:r>
              <a:rPr lang="en-US" b="1" dirty="0" smtClean="0">
                <a:latin typeface="Times New Roman" panose="02020603050405020304" pitchFamily="18" charset="0"/>
                <a:cs typeface="Times New Roman" panose="02020603050405020304" pitchFamily="18" charset="0"/>
              </a:rPr>
              <a:t>Open functionality</a:t>
            </a:r>
          </a:p>
          <a:p>
            <a:pPr lvl="1"/>
            <a:r>
              <a:rPr lang="en-US" dirty="0" smtClean="0">
                <a:latin typeface="Times New Roman" panose="02020603050405020304" pitchFamily="18" charset="0"/>
                <a:cs typeface="Times New Roman" panose="02020603050405020304" pitchFamily="18" charset="0"/>
              </a:rPr>
              <a:t>Internet-originated text messages</a:t>
            </a:r>
          </a:p>
          <a:p>
            <a:pPr lvl="1"/>
            <a:r>
              <a:rPr lang="en-US" dirty="0" smtClean="0">
                <a:latin typeface="Times New Roman" panose="02020603050405020304" pitchFamily="18" charset="0"/>
                <a:cs typeface="Times New Roman" panose="02020603050405020304" pitchFamily="18" charset="0"/>
              </a:rPr>
              <a:t>contact </a:t>
            </a:r>
            <a:r>
              <a:rPr lang="en-US" dirty="0">
                <a:latin typeface="Times New Roman" panose="02020603050405020304" pitchFamily="18" charset="0"/>
                <a:cs typeface="Times New Roman" panose="02020603050405020304" pitchFamily="18" charset="0"/>
              </a:rPr>
              <a:t>mobile subscribers without use of a cell phone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as serious negative consequences</a:t>
            </a:r>
          </a:p>
          <a:p>
            <a:r>
              <a:rPr lang="en-US" b="1" dirty="0">
                <a:latin typeface="Times New Roman" panose="02020603050405020304" pitchFamily="18" charset="0"/>
                <a:cs typeface="Times New Roman" panose="02020603050405020304" pitchFamily="18" charset="0"/>
              </a:rPr>
              <a:t>Deny voice service</a:t>
            </a:r>
          </a:p>
          <a:p>
            <a:pPr lvl="1"/>
            <a:r>
              <a:rPr lang="en-US" dirty="0">
                <a:latin typeface="Times New Roman" panose="02020603050405020304" pitchFamily="18" charset="0"/>
                <a:cs typeface="Times New Roman" panose="02020603050405020304" pitchFamily="18" charset="0"/>
              </a:rPr>
              <a:t>Hit-lists</a:t>
            </a:r>
          </a:p>
          <a:p>
            <a:pPr lvl="1"/>
            <a:r>
              <a:rPr lang="en-US" dirty="0">
                <a:latin typeface="Times New Roman" panose="02020603050405020304" pitchFamily="18" charset="0"/>
                <a:cs typeface="Times New Roman" panose="02020603050405020304" pitchFamily="18" charset="0"/>
              </a:rPr>
              <a:t>Zombie </a:t>
            </a:r>
            <a:r>
              <a:rPr lang="en-US" dirty="0" smtClean="0">
                <a:latin typeface="Times New Roman" panose="02020603050405020304" pitchFamily="18" charset="0"/>
                <a:cs typeface="Times New Roman" panose="02020603050405020304" pitchFamily="18" charset="0"/>
              </a:rPr>
              <a:t>networks</a:t>
            </a:r>
            <a:endParaRPr lang="en-US" dirty="0">
              <a:latin typeface="Times New Roman" panose="02020603050405020304" pitchFamily="18" charset="0"/>
              <a:cs typeface="Times New Roman" panose="02020603050405020304" pitchFamily="18" charset="0"/>
            </a:endParaRPr>
          </a:p>
        </p:txBody>
      </p:sp>
      <p:pic>
        <p:nvPicPr>
          <p:cNvPr id="3074" name="Picture 2" descr="ÐÐ°ÑÑÐ¸Ð½ÐºÐ¸ Ð¿Ð¾ Ð·Ð°Ð¿ÑÐ¾ÑÑ s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279" y="1196752"/>
            <a:ext cx="1779004" cy="177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25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Defenses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5141168"/>
          </a:xfrm>
        </p:spPr>
        <p:txBody>
          <a:bodyPr>
            <a:normAutofit/>
          </a:bodyPr>
          <a:lstStyle/>
          <a:p>
            <a:r>
              <a:rPr lang="en-US" dirty="0">
                <a:latin typeface="Times New Roman" panose="02020603050405020304" pitchFamily="18" charset="0"/>
                <a:cs typeface="Times New Roman" panose="02020603050405020304" pitchFamily="18" charset="0"/>
              </a:rPr>
              <a:t>Separation of Voice and </a:t>
            </a:r>
            <a:r>
              <a:rPr lang="en-US" dirty="0" smtClean="0">
                <a:latin typeface="Times New Roman" panose="02020603050405020304" pitchFamily="18" charset="0"/>
                <a:cs typeface="Times New Roman" panose="02020603050405020304" pitchFamily="18" charset="0"/>
              </a:rPr>
              <a:t>Data</a:t>
            </a:r>
          </a:p>
          <a:p>
            <a:r>
              <a:rPr lang="en-US" dirty="0">
                <a:latin typeface="Times New Roman" panose="02020603050405020304" pitchFamily="18" charset="0"/>
                <a:cs typeface="Times New Roman" panose="02020603050405020304" pitchFamily="18" charset="0"/>
              </a:rPr>
              <a:t>Resource </a:t>
            </a:r>
            <a:r>
              <a:rPr lang="en-US" dirty="0" smtClean="0">
                <a:latin typeface="Times New Roman" panose="02020603050405020304" pitchFamily="18" charset="0"/>
                <a:cs typeface="Times New Roman" panose="02020603050405020304" pitchFamily="18" charset="0"/>
              </a:rPr>
              <a:t>Provisioning</a:t>
            </a:r>
          </a:p>
          <a:p>
            <a:r>
              <a:rPr lang="en-US" dirty="0">
                <a:latin typeface="Times New Roman" panose="02020603050405020304" pitchFamily="18" charset="0"/>
                <a:cs typeface="Times New Roman" panose="02020603050405020304" pitchFamily="18" charset="0"/>
              </a:rPr>
              <a:t>Rate </a:t>
            </a:r>
            <a:r>
              <a:rPr lang="en-US" dirty="0" smtClean="0">
                <a:latin typeface="Times New Roman" panose="02020603050405020304" pitchFamily="18" charset="0"/>
                <a:cs typeface="Times New Roman" panose="02020603050405020304" pitchFamily="18" charset="0"/>
              </a:rPr>
              <a:t>Limitation</a:t>
            </a:r>
          </a:p>
          <a:p>
            <a:pPr lvl="1"/>
            <a:r>
              <a:rPr lang="en-US" dirty="0">
                <a:latin typeface="Times New Roman" panose="02020603050405020304" pitchFamily="18" charset="0"/>
                <a:cs typeface="Times New Roman" panose="02020603050405020304" pitchFamily="18" charset="0"/>
              </a:rPr>
              <a:t>all web interfaces should limit the number of </a:t>
            </a:r>
            <a:r>
              <a:rPr lang="en-US" dirty="0" smtClean="0">
                <a:latin typeface="Times New Roman" panose="02020603050405020304" pitchFamily="18" charset="0"/>
                <a:cs typeface="Times New Roman" panose="02020603050405020304" pitchFamily="18" charset="0"/>
              </a:rPr>
              <a:t>recipients</a:t>
            </a:r>
          </a:p>
          <a:p>
            <a:pPr lvl="1"/>
            <a:r>
              <a:rPr lang="en-US" dirty="0" smtClean="0">
                <a:latin typeface="Times New Roman" panose="02020603050405020304" pitchFamily="18" charset="0"/>
                <a:cs typeface="Times New Roman" panose="02020603050405020304" pitchFamily="18" charset="0"/>
              </a:rPr>
              <a:t>making </a:t>
            </a:r>
            <a:r>
              <a:rPr lang="en-US" dirty="0">
                <a:latin typeface="Times New Roman" panose="02020603050405020304" pitchFamily="18" charset="0"/>
                <a:cs typeface="Times New Roman" panose="02020603050405020304" pitchFamily="18" charset="0"/>
              </a:rPr>
              <a:t>interface closure </a:t>
            </a:r>
            <a:endParaRPr lang="en-US" dirty="0" smtClean="0">
              <a:latin typeface="Times New Roman" panose="02020603050405020304" pitchFamily="18" charset="0"/>
              <a:cs typeface="Times New Roman" panose="02020603050405020304" pitchFamily="18" charset="0"/>
            </a:endParaRPr>
          </a:p>
          <a:p>
            <a:pPr marL="514350" indent="-457200"/>
            <a:r>
              <a:rPr lang="en-US" dirty="0" smtClean="0">
                <a:latin typeface="Times New Roman" panose="02020603050405020304" pitchFamily="18" charset="0"/>
                <a:cs typeface="Times New Roman" panose="02020603050405020304" pitchFamily="18" charset="0"/>
              </a:rPr>
              <a:t>Education</a:t>
            </a:r>
          </a:p>
          <a:p>
            <a:pPr lvl="1">
              <a:lnSpc>
                <a:spcPct val="80000"/>
              </a:lnSpc>
            </a:pPr>
            <a:r>
              <a:rPr lang="en-US" altLang="ko-KR" dirty="0">
                <a:latin typeface="Times New Roman" panose="02020603050405020304" pitchFamily="18" charset="0"/>
                <a:ea typeface="굴림" panose="020B0600000101010101" pitchFamily="50" charset="-127"/>
                <a:cs typeface="Times New Roman" panose="02020603050405020304" pitchFamily="18" charset="0"/>
              </a:rPr>
              <a:t>Educate </a:t>
            </a:r>
            <a:r>
              <a:rPr lang="en-US" altLang="ko-KR" dirty="0" smtClean="0">
                <a:latin typeface="Times New Roman" panose="02020603050405020304" pitchFamily="18" charset="0"/>
                <a:ea typeface="굴림" panose="020B0600000101010101" pitchFamily="50" charset="-127"/>
                <a:cs typeface="Times New Roman" panose="02020603050405020304" pitchFamily="18" charset="0"/>
              </a:rPr>
              <a:t>users (</a:t>
            </a:r>
            <a:r>
              <a:rPr lang="en-US" altLang="ko-KR" dirty="0" smtClean="0">
                <a:solidFill>
                  <a:srgbClr val="FF0000"/>
                </a:solidFill>
                <a:latin typeface="Times New Roman" panose="02020603050405020304" pitchFamily="18" charset="0"/>
                <a:ea typeface="굴림" panose="020B0600000101010101" pitchFamily="50" charset="-127"/>
                <a:cs typeface="Times New Roman" panose="02020603050405020304" pitchFamily="18" charset="0"/>
              </a:rPr>
              <a:t>Inevitable phishing)</a:t>
            </a:r>
            <a:endParaRPr lang="en-US" altLang="ko-KR" dirty="0">
              <a:latin typeface="Times New Roman" panose="02020603050405020304" pitchFamily="18" charset="0"/>
              <a:ea typeface="굴림" panose="020B0600000101010101" pitchFamily="50" charset="-127"/>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745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Related works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National </a:t>
            </a:r>
            <a:r>
              <a:rPr lang="en-US" dirty="0">
                <a:latin typeface="Times New Roman" panose="02020603050405020304" pitchFamily="18" charset="0"/>
                <a:cs typeface="Times New Roman" panose="02020603050405020304" pitchFamily="18" charset="0"/>
              </a:rPr>
              <a:t>Communications System</a:t>
            </a:r>
            <a:r>
              <a:rPr lang="en-US" i="1" dirty="0">
                <a:latin typeface="Times New Roman" panose="02020603050405020304" pitchFamily="18" charset="0"/>
                <a:cs typeface="Times New Roman" panose="02020603050405020304" pitchFamily="18" charset="0"/>
              </a:rPr>
              <a:t>. SMS over SS7</a:t>
            </a:r>
            <a:r>
              <a:rPr lang="en-US" dirty="0">
                <a:latin typeface="Times New Roman" panose="02020603050405020304" pitchFamily="18" charset="0"/>
                <a:cs typeface="Times New Roman" panose="02020603050405020304" pitchFamily="18" charset="0"/>
              </a:rPr>
              <a:t>. Technical Report </a:t>
            </a:r>
            <a:r>
              <a:rPr lang="en-US" dirty="0" smtClean="0">
                <a:latin typeface="Times New Roman" panose="02020603050405020304" pitchFamily="18" charset="0"/>
                <a:cs typeface="Times New Roman" panose="02020603050405020304" pitchFamily="18" charset="0"/>
              </a:rPr>
              <a:t>Technical Information </a:t>
            </a:r>
            <a:r>
              <a:rPr lang="en-US" dirty="0">
                <a:latin typeface="Times New Roman" panose="02020603050405020304" pitchFamily="18" charset="0"/>
                <a:cs typeface="Times New Roman" panose="02020603050405020304" pitchFamily="18" charset="0"/>
              </a:rPr>
              <a:t>Bulletin 03-2 (NCS TIB 03-2), December 2003</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Cisco Systems Whitepaper. A study in mobile messaging: The evolution of messaging in mobile networks, and how to efficiently and effectively manage the growing messaging traffic. Technical report, 2004.</a:t>
            </a: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Byers, A. Rubin, and D. </a:t>
            </a:r>
            <a:r>
              <a:rPr lang="en-US" dirty="0" err="1">
                <a:latin typeface="Times New Roman" panose="02020603050405020304" pitchFamily="18" charset="0"/>
                <a:cs typeface="Times New Roman" panose="02020603050405020304" pitchFamily="18" charset="0"/>
              </a:rPr>
              <a:t>Kormann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Defending against an </a:t>
            </a:r>
            <a:r>
              <a:rPr lang="en-US" i="1" dirty="0" smtClean="0">
                <a:latin typeface="Times New Roman" panose="02020603050405020304" pitchFamily="18" charset="0"/>
                <a:cs typeface="Times New Roman" panose="02020603050405020304" pitchFamily="18" charset="0"/>
              </a:rPr>
              <a:t>internet-based attack </a:t>
            </a:r>
            <a:r>
              <a:rPr lang="en-US" i="1" dirty="0">
                <a:latin typeface="Times New Roman" panose="02020603050405020304" pitchFamily="18" charset="0"/>
                <a:cs typeface="Times New Roman" panose="02020603050405020304" pitchFamily="18" charset="0"/>
              </a:rPr>
              <a:t>on the physical </a:t>
            </a:r>
            <a:r>
              <a:rPr lang="en-US" i="1" dirty="0" smtClean="0">
                <a:latin typeface="Times New Roman" panose="02020603050405020304" pitchFamily="18" charset="0"/>
                <a:cs typeface="Times New Roman" panose="02020603050405020304" pitchFamily="18" charset="0"/>
              </a:rPr>
              <a:t>world</a:t>
            </a:r>
            <a:r>
              <a:rPr lang="en-US"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ACM Transactions on Internet </a:t>
            </a:r>
            <a:r>
              <a:rPr lang="fr-FR" dirty="0" smtClean="0">
                <a:latin typeface="Times New Roman" panose="02020603050405020304" pitchFamily="18" charset="0"/>
                <a:cs typeface="Times New Roman" panose="02020603050405020304" pitchFamily="18" charset="0"/>
              </a:rPr>
              <a:t>Technology </a:t>
            </a:r>
            <a:r>
              <a:rPr lang="en-US" dirty="0" smtClean="0">
                <a:latin typeface="Times New Roman" panose="02020603050405020304" pitchFamily="18" charset="0"/>
                <a:cs typeface="Times New Roman" panose="02020603050405020304" pitchFamily="18" charset="0"/>
              </a:rPr>
              <a:t>(TOIT</a:t>
            </a:r>
            <a:r>
              <a:rPr lang="en-US" dirty="0">
                <a:latin typeface="Times New Roman" panose="02020603050405020304" pitchFamily="18" charset="0"/>
                <a:cs typeface="Times New Roman" panose="02020603050405020304" pitchFamily="18" charset="0"/>
              </a:rPr>
              <a:t>), 4(3):239–254, August 2004</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890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smtClean="0">
                <a:latin typeface="Times New Roman" panose="02020603050405020304" pitchFamily="18" charset="0"/>
                <a:cs typeface="Times New Roman" panose="02020603050405020304" pitchFamily="18" charset="0"/>
              </a:rPr>
              <a:t>Contributions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buFont typeface="Wingdings" panose="05000000000000000000" pitchFamily="2" charset="2"/>
              <a:buChar char="q"/>
            </a:pPr>
            <a:r>
              <a:rPr lang="en-US" altLang="ru-RU" dirty="0" smtClean="0">
                <a:latin typeface="Times New Roman" panose="02020603050405020304" pitchFamily="18" charset="0"/>
                <a:cs typeface="Times New Roman" panose="02020603050405020304" pitchFamily="18" charset="0"/>
              </a:rPr>
              <a:t> Security impact of SMS on Cellular network</a:t>
            </a:r>
          </a:p>
          <a:p>
            <a:pPr>
              <a:buFont typeface="Wingdings" panose="05000000000000000000" pitchFamily="2" charset="2"/>
              <a:buChar char="q"/>
            </a:pPr>
            <a:r>
              <a:rPr lang="en-US" altLang="ru-RU" dirty="0" smtClean="0">
                <a:latin typeface="Times New Roman" panose="02020603050405020304" pitchFamily="18" charset="0"/>
                <a:cs typeface="Times New Roman" panose="02020603050405020304" pitchFamily="18" charset="0"/>
              </a:rPr>
              <a:t> Deny service to city sized area</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System Characterization</a:t>
            </a:r>
          </a:p>
          <a:p>
            <a:pPr lvl="1">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resilience of cellular networks to elevated </a:t>
            </a:r>
            <a:r>
              <a:rPr lang="en-US" dirty="0" smtClean="0">
                <a:latin typeface="Times New Roman" panose="02020603050405020304" pitchFamily="18" charset="0"/>
                <a:cs typeface="Times New Roman" panose="02020603050405020304" pitchFamily="18" charset="0"/>
              </a:rPr>
              <a:t>messaging loads</a:t>
            </a:r>
          </a:p>
          <a:p>
            <a:pPr marL="514350" indent="-4572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Refining Target Search </a:t>
            </a:r>
            <a:r>
              <a:rPr lang="en-US" dirty="0" smtClean="0">
                <a:latin typeface="Times New Roman" panose="02020603050405020304" pitchFamily="18" charset="0"/>
                <a:cs typeface="Times New Roman" panose="02020603050405020304" pitchFamily="18" charset="0"/>
              </a:rPr>
              <a:t>Space</a:t>
            </a:r>
          </a:p>
          <a:p>
            <a:pPr marL="914400" lvl="1" indent="-4572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hit-lists</a:t>
            </a:r>
          </a:p>
          <a:p>
            <a:pPr marL="514350" indent="-4572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Defenses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254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dirty="0" smtClean="0">
                <a:latin typeface="Times New Roman" panose="02020603050405020304" pitchFamily="18" charset="0"/>
                <a:cs typeface="Times New Roman" panose="02020603050405020304" pitchFamily="18" charset="0"/>
              </a:rPr>
              <a:t>Summary</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nSpc>
                <a:spcPct val="90000"/>
              </a:lnSpc>
              <a:buFont typeface="Wingdings" panose="05000000000000000000" pitchFamily="2" charset="2"/>
              <a:buChar char="ü"/>
            </a:pPr>
            <a:r>
              <a:rPr lang="en-US" altLang="ru-RU" dirty="0" smtClean="0">
                <a:latin typeface="Times New Roman" panose="02020603050405020304" pitchFamily="18" charset="0"/>
                <a:cs typeface="Times New Roman" panose="02020603050405020304" pitchFamily="18" charset="0"/>
              </a:rPr>
              <a:t>Cellular networks are critical part of</a:t>
            </a:r>
          </a:p>
          <a:p>
            <a:pPr lvl="1">
              <a:lnSpc>
                <a:spcPct val="90000"/>
              </a:lnSpc>
              <a:buFont typeface="Wingdings" panose="05000000000000000000" pitchFamily="2" charset="2"/>
              <a:buChar char="ü"/>
            </a:pPr>
            <a:r>
              <a:rPr lang="en-US" altLang="ru-RU" dirty="0" smtClean="0">
                <a:latin typeface="Times New Roman" panose="02020603050405020304" pitchFamily="18" charset="0"/>
                <a:cs typeface="Times New Roman" panose="02020603050405020304" pitchFamily="18" charset="0"/>
              </a:rPr>
              <a:t>Social and economic infrastructures</a:t>
            </a:r>
          </a:p>
          <a:p>
            <a:pPr lvl="1">
              <a:lnSpc>
                <a:spcPct val="90000"/>
              </a:lnSpc>
              <a:buFont typeface="Wingdings" panose="05000000000000000000" pitchFamily="2" charset="2"/>
              <a:buChar char="ü"/>
            </a:pPr>
            <a:endParaRPr lang="en-US" altLang="ru-RU" dirty="0"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ü"/>
            </a:pPr>
            <a:r>
              <a:rPr lang="en-US" altLang="ru-RU" dirty="0" smtClean="0">
                <a:latin typeface="Times New Roman" panose="02020603050405020304" pitchFamily="18" charset="0"/>
                <a:cs typeface="Times New Roman" panose="02020603050405020304" pitchFamily="18" charset="0"/>
              </a:rPr>
              <a:t>Potential misuse from external services</a:t>
            </a:r>
          </a:p>
          <a:p>
            <a:pPr lvl="1">
              <a:lnSpc>
                <a:spcPct val="90000"/>
              </a:lnSpc>
              <a:buFont typeface="Wingdings" panose="05000000000000000000" pitchFamily="2" charset="2"/>
              <a:buChar char="ü"/>
            </a:pPr>
            <a:r>
              <a:rPr lang="en-US" altLang="ru-RU" dirty="0" err="1" smtClean="0">
                <a:latin typeface="Times New Roman" panose="02020603050405020304" pitchFamily="18" charset="0"/>
                <a:cs typeface="Times New Roman" panose="02020603050405020304" pitchFamily="18" charset="0"/>
              </a:rPr>
              <a:t>DoS</a:t>
            </a:r>
            <a:endParaRPr lang="en-US" altLang="ru-RU" dirty="0" smtClean="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ü"/>
            </a:pPr>
            <a:r>
              <a:rPr lang="en-US" altLang="ru-RU" dirty="0" err="1" smtClean="0">
                <a:latin typeface="Times New Roman" panose="02020603050405020304" pitchFamily="18" charset="0"/>
                <a:cs typeface="Times New Roman" panose="02020603050405020304" pitchFamily="18" charset="0"/>
              </a:rPr>
              <a:t>InfoWar</a:t>
            </a:r>
            <a:endParaRPr lang="en-US" altLang="ru-RU" dirty="0" smtClean="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ü"/>
            </a:pPr>
            <a:r>
              <a:rPr lang="en-US" altLang="ru-RU" dirty="0" smtClean="0">
                <a:latin typeface="Times New Roman" panose="02020603050405020304" pitchFamily="18" charset="0"/>
                <a:cs typeface="Times New Roman" panose="02020603050405020304" pitchFamily="18" charset="0"/>
              </a:rPr>
              <a:t>Economic</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739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4076"/>
            <a:ext cx="8229600" cy="1143000"/>
          </a:xfrm>
        </p:spPr>
        <p:txBody>
          <a:bodyPr/>
          <a:lstStyle/>
          <a:p>
            <a:r>
              <a:rPr lang="en-US" dirty="0" smtClean="0">
                <a:latin typeface="Times New Roman" panose="02020603050405020304" pitchFamily="18" charset="0"/>
                <a:cs typeface="Times New Roman" panose="02020603050405020304" pitchFamily="18" charset="0"/>
              </a:rPr>
              <a:t>Works After This Work</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340768"/>
            <a:ext cx="8640960" cy="5517232"/>
          </a:xfrm>
        </p:spPr>
        <p:txBody>
          <a:bodyPr>
            <a:normAutofit fontScale="62500" lnSpcReduction="20000"/>
          </a:bodyPr>
          <a:lstStyle/>
          <a:p>
            <a:r>
              <a:rPr lang="en-US" dirty="0" err="1">
                <a:latin typeface="Times New Roman" panose="02020603050405020304" pitchFamily="18" charset="0"/>
                <a:cs typeface="Times New Roman" panose="02020603050405020304" pitchFamily="18" charset="0"/>
              </a:rPr>
              <a:t>Serror</a:t>
            </a:r>
            <a:r>
              <a:rPr lang="en-US" dirty="0">
                <a:latin typeface="Times New Roman" panose="02020603050405020304" pitchFamily="18" charset="0"/>
                <a:cs typeface="Times New Roman" panose="02020603050405020304" pitchFamily="18" charset="0"/>
              </a:rPr>
              <a:t>, J., </a:t>
            </a:r>
            <a:r>
              <a:rPr lang="en-US" dirty="0" err="1">
                <a:latin typeface="Times New Roman" panose="02020603050405020304" pitchFamily="18" charset="0"/>
                <a:cs typeface="Times New Roman" panose="02020603050405020304" pitchFamily="18" charset="0"/>
              </a:rPr>
              <a:t>Zang</a:t>
            </a:r>
            <a:r>
              <a:rPr lang="en-US" dirty="0">
                <a:latin typeface="Times New Roman" panose="02020603050405020304" pitchFamily="18" charset="0"/>
                <a:cs typeface="Times New Roman" panose="02020603050405020304" pitchFamily="18" charset="0"/>
              </a:rPr>
              <a:t>, H., &amp; </a:t>
            </a:r>
            <a:r>
              <a:rPr lang="en-US" dirty="0" err="1">
                <a:latin typeface="Times New Roman" panose="02020603050405020304" pitchFamily="18" charset="0"/>
                <a:cs typeface="Times New Roman" panose="02020603050405020304" pitchFamily="18" charset="0"/>
              </a:rPr>
              <a:t>Bolot</a:t>
            </a:r>
            <a:r>
              <a:rPr lang="en-US" dirty="0">
                <a:latin typeface="Times New Roman" panose="02020603050405020304" pitchFamily="18" charset="0"/>
                <a:cs typeface="Times New Roman" panose="02020603050405020304" pitchFamily="18" charset="0"/>
              </a:rPr>
              <a:t>, J. C. (2006). Impact of paging channel overloads or attacks on a cellular network. Proceedings of the 5th ACM Workshop on Wireless Security - </a:t>
            </a:r>
            <a:r>
              <a:rPr lang="en-US" dirty="0" err="1">
                <a:latin typeface="Times New Roman" panose="02020603050405020304" pitchFamily="18" charset="0"/>
                <a:cs typeface="Times New Roman" panose="02020603050405020304" pitchFamily="18" charset="0"/>
              </a:rPr>
              <a:t>WiSe</a:t>
            </a:r>
            <a:r>
              <a:rPr lang="en-US" dirty="0">
                <a:latin typeface="Times New Roman" panose="02020603050405020304" pitchFamily="18" charset="0"/>
                <a:cs typeface="Times New Roman" panose="02020603050405020304" pitchFamily="18" charset="0"/>
              </a:rPr>
              <a:t> ’06.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Patrick </a:t>
            </a:r>
            <a:r>
              <a:rPr lang="en-US" dirty="0" err="1">
                <a:latin typeface="Times New Roman" panose="02020603050405020304" pitchFamily="18" charset="0"/>
                <a:cs typeface="Times New Roman" panose="02020603050405020304" pitchFamily="18" charset="0"/>
              </a:rPr>
              <a:t>Traynor</a:t>
            </a:r>
            <a:r>
              <a:rPr lang="en-US" dirty="0">
                <a:latin typeface="Times New Roman" panose="02020603050405020304" pitchFamily="18" charset="0"/>
                <a:cs typeface="Times New Roman" panose="02020603050405020304" pitchFamily="18" charset="0"/>
              </a:rPr>
              <a:t>, Patrick McDaniel and Thomas La </a:t>
            </a:r>
            <a:r>
              <a:rPr lang="en-US" dirty="0" smtClean="0">
                <a:latin typeface="Times New Roman" panose="02020603050405020304" pitchFamily="18" charset="0"/>
                <a:cs typeface="Times New Roman" panose="02020603050405020304" pitchFamily="18" charset="0"/>
              </a:rPr>
              <a:t>Porta. </a:t>
            </a:r>
            <a:r>
              <a:rPr lang="en-US" altLang="ko-KR" i="1" dirty="0" smtClean="0">
                <a:latin typeface="Times New Roman" panose="02020603050405020304" pitchFamily="18" charset="0"/>
                <a:cs typeface="Times New Roman" panose="02020603050405020304" pitchFamily="18" charset="0"/>
              </a:rPr>
              <a:t>On </a:t>
            </a:r>
            <a:r>
              <a:rPr lang="en-US" altLang="ko-KR" i="1" dirty="0">
                <a:latin typeface="Times New Roman" panose="02020603050405020304" pitchFamily="18" charset="0"/>
                <a:cs typeface="Times New Roman" panose="02020603050405020304" pitchFamily="18" charset="0"/>
              </a:rPr>
              <a:t>Attack Causality in Internet-Connected Cellular </a:t>
            </a:r>
            <a:r>
              <a:rPr lang="en-US" altLang="ko-KR" i="1" dirty="0" smtClean="0">
                <a:latin typeface="Times New Roman" panose="02020603050405020304" pitchFamily="18" charset="0"/>
                <a:cs typeface="Times New Roman" panose="02020603050405020304" pitchFamily="18" charset="0"/>
              </a:rPr>
              <a:t>Networks</a:t>
            </a:r>
            <a:r>
              <a:rPr lang="en-US" altLang="ko-KR" i="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USENIX </a:t>
            </a:r>
            <a:r>
              <a:rPr lang="en-US" dirty="0">
                <a:latin typeface="Times New Roman" panose="02020603050405020304" pitchFamily="18" charset="0"/>
                <a:cs typeface="Times New Roman" panose="02020603050405020304" pitchFamily="18" charset="0"/>
              </a:rPr>
              <a:t>Security </a:t>
            </a:r>
            <a:r>
              <a:rPr lang="en-US" dirty="0" smtClean="0">
                <a:latin typeface="Times New Roman" panose="02020603050405020304" pitchFamily="18" charset="0"/>
                <a:cs typeface="Times New Roman" panose="02020603050405020304" pitchFamily="18" charset="0"/>
              </a:rPr>
              <a:t>Symposium, 2007</a:t>
            </a:r>
          </a:p>
          <a:p>
            <a:endParaRPr lang="en-US" altLang="ko-KR" i="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Patrick </a:t>
            </a:r>
            <a:r>
              <a:rPr lang="en-US" dirty="0" err="1">
                <a:latin typeface="Times New Roman" panose="02020603050405020304" pitchFamily="18" charset="0"/>
                <a:cs typeface="Times New Roman" panose="02020603050405020304" pitchFamily="18" charset="0"/>
              </a:rPr>
              <a:t>Traynor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William </a:t>
            </a:r>
            <a:r>
              <a:rPr lang="en-US" dirty="0" err="1" smtClean="0">
                <a:latin typeface="Times New Roman" panose="02020603050405020304" pitchFamily="18" charset="0"/>
                <a:cs typeface="Times New Roman" panose="02020603050405020304" pitchFamily="18" charset="0"/>
              </a:rPr>
              <a:t>Enck</a:t>
            </a:r>
            <a:r>
              <a:rPr lang="en-US" dirty="0" smtClean="0">
                <a:latin typeface="Times New Roman" panose="02020603050405020304" pitchFamily="18" charset="0"/>
                <a:cs typeface="Times New Roman" panose="02020603050405020304" pitchFamily="18" charset="0"/>
              </a:rPr>
              <a:t>, Patrick </a:t>
            </a:r>
            <a:r>
              <a:rPr lang="en-US" dirty="0">
                <a:latin typeface="Times New Roman" panose="02020603050405020304" pitchFamily="18" charset="0"/>
                <a:cs typeface="Times New Roman" panose="02020603050405020304" pitchFamily="18" charset="0"/>
              </a:rPr>
              <a:t>McDaniel and Thomas La Porta. </a:t>
            </a:r>
            <a:r>
              <a:rPr lang="en-US" i="1" dirty="0" smtClean="0">
                <a:latin typeface="Times New Roman" panose="02020603050405020304" pitchFamily="18" charset="0"/>
                <a:cs typeface="Times New Roman" panose="02020603050405020304" pitchFamily="18" charset="0"/>
              </a:rPr>
              <a:t>Mitigating </a:t>
            </a:r>
            <a:r>
              <a:rPr lang="en-US" i="1" dirty="0">
                <a:latin typeface="Times New Roman" panose="02020603050405020304" pitchFamily="18" charset="0"/>
                <a:cs typeface="Times New Roman" panose="02020603050405020304" pitchFamily="18" charset="0"/>
              </a:rPr>
              <a:t>Attacks on Open Functionality </a:t>
            </a:r>
            <a:r>
              <a:rPr lang="en-US" i="1" dirty="0" smtClean="0">
                <a:latin typeface="Times New Roman" panose="02020603050405020304" pitchFamily="18" charset="0"/>
                <a:cs typeface="Times New Roman" panose="02020603050405020304" pitchFamily="18" charset="0"/>
              </a:rPr>
              <a:t>in SMS-Capable </a:t>
            </a:r>
            <a:r>
              <a:rPr lang="en-US" i="1" dirty="0">
                <a:latin typeface="Times New Roman" panose="02020603050405020304" pitchFamily="18" charset="0"/>
                <a:cs typeface="Times New Roman" panose="02020603050405020304" pitchFamily="18" charset="0"/>
              </a:rPr>
              <a:t>Cellular </a:t>
            </a:r>
            <a:r>
              <a:rPr lang="en-US" i="1" dirty="0" smtClean="0">
                <a:latin typeface="Times New Roman" panose="02020603050405020304" pitchFamily="18" charset="0"/>
                <a:cs typeface="Times New Roman" panose="02020603050405020304" pitchFamily="18" charset="0"/>
              </a:rPr>
              <a:t>Networks</a:t>
            </a:r>
            <a:r>
              <a:rPr lang="en-US" dirty="0" smtClean="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IEEE/ACM Transactions on Networking, Vol. 17, No. 1, February </a:t>
            </a:r>
            <a:r>
              <a:rPr lang="en-US" altLang="ko-KR" dirty="0" smtClean="0">
                <a:latin typeface="Times New Roman" panose="02020603050405020304" pitchFamily="18" charset="0"/>
                <a:cs typeface="Times New Roman" panose="02020603050405020304" pitchFamily="18" charset="0"/>
              </a:rPr>
              <a:t>2009</a:t>
            </a:r>
          </a:p>
          <a:p>
            <a:endParaRPr lang="en-US" altLang="ko-KR"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Patrick </a:t>
            </a:r>
            <a:r>
              <a:rPr lang="en-US" dirty="0" err="1">
                <a:latin typeface="Times New Roman" panose="02020603050405020304" pitchFamily="18" charset="0"/>
                <a:cs typeface="Times New Roman" panose="02020603050405020304" pitchFamily="18" charset="0"/>
              </a:rPr>
              <a:t>Traynor</a:t>
            </a:r>
            <a:r>
              <a:rPr lang="en-US" dirty="0">
                <a:latin typeface="Times New Roman" panose="02020603050405020304" pitchFamily="18" charset="0"/>
                <a:cs typeface="Times New Roman" panose="02020603050405020304" pitchFamily="18" charset="0"/>
              </a:rPr>
              <a:t>, Michael Lin, </a:t>
            </a:r>
            <a:r>
              <a:rPr lang="en-US" dirty="0" err="1">
                <a:latin typeface="Times New Roman" panose="02020603050405020304" pitchFamily="18" charset="0"/>
                <a:cs typeface="Times New Roman" panose="02020603050405020304" pitchFamily="18" charset="0"/>
              </a:rPr>
              <a:t>Machigar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Ongtang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Vikhyath</a:t>
            </a:r>
            <a:r>
              <a:rPr lang="en-US" dirty="0">
                <a:latin typeface="Times New Roman" panose="02020603050405020304" pitchFamily="18" charset="0"/>
                <a:cs typeface="Times New Roman" panose="02020603050405020304" pitchFamily="18" charset="0"/>
              </a:rPr>
              <a:t> Rao, Trent Jaeger, Patrick McDaniel and Thomas La Porta. </a:t>
            </a:r>
            <a:r>
              <a:rPr lang="en-US" i="1" dirty="0">
                <a:latin typeface="Times New Roman" panose="02020603050405020304" pitchFamily="18" charset="0"/>
                <a:cs typeface="Times New Roman" panose="02020603050405020304" pitchFamily="18" charset="0"/>
              </a:rPr>
              <a:t>On Cellular Botnets: Measuring the Impact of </a:t>
            </a:r>
            <a:r>
              <a:rPr lang="en-US" i="1" dirty="0" smtClean="0">
                <a:latin typeface="Times New Roman" panose="02020603050405020304" pitchFamily="18" charset="0"/>
                <a:cs typeface="Times New Roman" panose="02020603050405020304" pitchFamily="18" charset="0"/>
              </a:rPr>
              <a:t>Malicious Devices </a:t>
            </a:r>
            <a:r>
              <a:rPr lang="en-US" i="1" dirty="0">
                <a:latin typeface="Times New Roman" panose="02020603050405020304" pitchFamily="18" charset="0"/>
                <a:cs typeface="Times New Roman" panose="02020603050405020304" pitchFamily="18" charset="0"/>
              </a:rPr>
              <a:t>on a Cellular Network </a:t>
            </a:r>
            <a:r>
              <a:rPr lang="en-US" i="1" dirty="0" smtClean="0">
                <a:latin typeface="Times New Roman" panose="02020603050405020304" pitchFamily="18" charset="0"/>
                <a:cs typeface="Times New Roman" panose="02020603050405020304" pitchFamily="18" charset="0"/>
              </a:rPr>
              <a:t>Core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CCS’09, November 9–13, 2009</a:t>
            </a:r>
            <a:endParaRPr lang="en-US" altLang="ko-KR"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Zhao, B. Y., Chi, C., Gao, W., Zhu, S., &amp; Cao, G. (2009). A Chain Reaction </a:t>
            </a:r>
            <a:r>
              <a:rPr lang="en-US" dirty="0" err="1">
                <a:latin typeface="Times New Roman" panose="02020603050405020304" pitchFamily="18" charset="0"/>
                <a:cs typeface="Times New Roman" panose="02020603050405020304" pitchFamily="18" charset="0"/>
              </a:rPr>
              <a:t>DoS</a:t>
            </a:r>
            <a:r>
              <a:rPr lang="en-US" dirty="0">
                <a:latin typeface="Times New Roman" panose="02020603050405020304" pitchFamily="18" charset="0"/>
                <a:cs typeface="Times New Roman" panose="02020603050405020304" pitchFamily="18" charset="0"/>
              </a:rPr>
              <a:t> Attack on 3G Networks: Analysis and Defenses. IEEE INFOCOM 2009 - The 28th Conference on Computer Communications.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611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Impact </a:t>
            </a:r>
            <a:r>
              <a:rPr lang="en-US" dirty="0">
                <a:latin typeface="Times New Roman" panose="02020603050405020304" pitchFamily="18" charset="0"/>
                <a:cs typeface="Times New Roman" panose="02020603050405020304" pitchFamily="18" charset="0"/>
              </a:rPr>
              <a:t>of paging channel overloads or attacks on a cellular network</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Question</a:t>
            </a:r>
          </a:p>
          <a:p>
            <a:pPr lvl="1"/>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whether actions or threats on the Internet side can impact the telecom or cellular side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Distinction </a:t>
            </a:r>
          </a:p>
          <a:p>
            <a:pPr lvl="1"/>
            <a:r>
              <a:rPr lang="en-US" dirty="0">
                <a:latin typeface="Times New Roman" panose="02020603050405020304" pitchFamily="18" charset="0"/>
                <a:cs typeface="Times New Roman" panose="02020603050405020304" pitchFamily="18" charset="0"/>
              </a:rPr>
              <a:t>approaches to gather the required information to carry out attacks and specific ways to carry out </a:t>
            </a:r>
            <a:r>
              <a:rPr lang="en-US" dirty="0" smtClean="0">
                <a:latin typeface="Times New Roman" panose="02020603050405020304" pitchFamily="18" charset="0"/>
                <a:cs typeface="Times New Roman" panose="02020603050405020304" pitchFamily="18" charset="0"/>
              </a:rPr>
              <a:t>attacks</a:t>
            </a:r>
          </a:p>
          <a:p>
            <a:pPr lvl="1"/>
            <a:r>
              <a:rPr lang="en-US" dirty="0">
                <a:latin typeface="Times New Roman" panose="02020603050405020304" pitchFamily="18" charset="0"/>
                <a:cs typeface="Times New Roman" panose="02020603050405020304" pitchFamily="18" charset="0"/>
              </a:rPr>
              <a:t>model and analysis specifically to CDMA2000 </a:t>
            </a:r>
            <a:r>
              <a:rPr lang="en-US" dirty="0" smtClean="0">
                <a:latin typeface="Times New Roman" panose="02020603050405020304" pitchFamily="18" charset="0"/>
                <a:cs typeface="Times New Roman" panose="02020603050405020304" pitchFamily="18" charset="0"/>
              </a:rPr>
              <a:t>networks</a:t>
            </a:r>
          </a:p>
          <a:p>
            <a:r>
              <a:rPr lang="en-US" dirty="0" smtClean="0">
                <a:latin typeface="Times New Roman" panose="02020603050405020304" pitchFamily="18" charset="0"/>
                <a:cs typeface="Times New Roman" panose="02020603050405020304" pitchFamily="18" charset="0"/>
              </a:rPr>
              <a:t>Defenses</a:t>
            </a:r>
          </a:p>
          <a:p>
            <a:pPr lvl="1"/>
            <a:r>
              <a:rPr lang="en-US" dirty="0" smtClean="0">
                <a:latin typeface="Times New Roman" panose="02020603050405020304" pitchFamily="18" charset="0"/>
                <a:cs typeface="Times New Roman" panose="02020603050405020304" pitchFamily="18" charset="0"/>
              </a:rPr>
              <a:t>Not given</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On Attack Causality in Internet-Connected Cellular Networks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916832"/>
            <a:ext cx="8229600" cy="4209331"/>
          </a:xfrm>
        </p:spPr>
        <p:txBody>
          <a:bodyPr>
            <a:normAutofit/>
          </a:bodyPr>
          <a:lstStyle/>
          <a:p>
            <a:r>
              <a:rPr lang="en-US" altLang="ko-KR" dirty="0" smtClean="0">
                <a:latin typeface="Times New Roman" panose="02020603050405020304" pitchFamily="18" charset="0"/>
                <a:cs typeface="Times New Roman" panose="02020603050405020304" pitchFamily="18" charset="0"/>
              </a:rPr>
              <a:t>two </a:t>
            </a:r>
            <a:r>
              <a:rPr lang="en-US" altLang="ko-KR" dirty="0">
                <a:latin typeface="Times New Roman" panose="02020603050405020304" pitchFamily="18" charset="0"/>
                <a:cs typeface="Times New Roman" panose="02020603050405020304" pitchFamily="18" charset="0"/>
              </a:rPr>
              <a:t>new vulnerabilities </a:t>
            </a:r>
            <a:endParaRPr lang="en-US" altLang="ko-KR" dirty="0" smtClean="0">
              <a:latin typeface="Times New Roman" panose="02020603050405020304" pitchFamily="18" charset="0"/>
              <a:cs typeface="Times New Roman" panose="02020603050405020304" pitchFamily="18" charset="0"/>
            </a:endParaRPr>
          </a:p>
          <a:p>
            <a:r>
              <a:rPr lang="en-US" altLang="ko-KR" dirty="0" smtClean="0">
                <a:latin typeface="Times New Roman" panose="02020603050405020304" pitchFamily="18" charset="0"/>
                <a:cs typeface="Times New Roman" panose="02020603050405020304" pitchFamily="18" charset="0"/>
              </a:rPr>
              <a:t>low </a:t>
            </a:r>
            <a:r>
              <a:rPr lang="en-US" altLang="ko-KR" dirty="0">
                <a:latin typeface="Times New Roman" panose="02020603050405020304" pitchFamily="18" charset="0"/>
                <a:cs typeface="Times New Roman" panose="02020603050405020304" pitchFamily="18" charset="0"/>
              </a:rPr>
              <a:t>bandwidth </a:t>
            </a:r>
            <a:r>
              <a:rPr lang="en-US" altLang="ko-KR" dirty="0" err="1" smtClean="0">
                <a:latin typeface="Times New Roman" panose="02020603050405020304" pitchFamily="18" charset="0"/>
                <a:cs typeface="Times New Roman" panose="02020603050405020304" pitchFamily="18" charset="0"/>
              </a:rPr>
              <a:t>DoS</a:t>
            </a:r>
            <a:r>
              <a:rPr lang="en-US" altLang="ko-KR" dirty="0" smtClean="0">
                <a:latin typeface="Times New Roman" panose="02020603050405020304" pitchFamily="18" charset="0"/>
                <a:cs typeface="Times New Roman" panose="02020603050405020304" pitchFamily="18" charset="0"/>
              </a:rPr>
              <a:t> attacks</a:t>
            </a:r>
            <a:endParaRPr lang="en-US" altLang="ko-KR" dirty="0">
              <a:latin typeface="Times New Roman" panose="02020603050405020304" pitchFamily="18" charset="0"/>
              <a:cs typeface="Times New Roman" panose="02020603050405020304" pitchFamily="18" charset="0"/>
            </a:endParaRPr>
          </a:p>
          <a:p>
            <a:r>
              <a:rPr lang="en-US" altLang="ko-KR" dirty="0" smtClean="0">
                <a:latin typeface="Times New Roman" panose="02020603050405020304" pitchFamily="18" charset="0"/>
                <a:cs typeface="Times New Roman" panose="02020603050405020304" pitchFamily="18" charset="0"/>
              </a:rPr>
              <a:t>rigidity </a:t>
            </a:r>
            <a:r>
              <a:rPr lang="en-US" altLang="ko-KR" dirty="0">
                <a:latin typeface="Times New Roman" panose="02020603050405020304" pitchFamily="18" charset="0"/>
                <a:cs typeface="Times New Roman" panose="02020603050405020304" pitchFamily="18" charset="0"/>
              </a:rPr>
              <a:t>fails to adapt changing conditions.</a:t>
            </a:r>
          </a:p>
          <a:p>
            <a:r>
              <a:rPr lang="en-US" altLang="ko-KR" dirty="0" smtClean="0">
                <a:latin typeface="Times New Roman" panose="02020603050405020304" pitchFamily="18" charset="0"/>
                <a:cs typeface="Times New Roman" panose="02020603050405020304" pitchFamily="18" charset="0"/>
              </a:rPr>
              <a:t>the </a:t>
            </a:r>
            <a:r>
              <a:rPr lang="en-US" altLang="ko-KR" dirty="0">
                <a:latin typeface="Times New Roman" panose="02020603050405020304" pitchFamily="18" charset="0"/>
                <a:cs typeface="Times New Roman" panose="02020603050405020304" pitchFamily="18" charset="0"/>
              </a:rPr>
              <a:t>low-bandwidth exploits are not easy to be solved.</a:t>
            </a:r>
            <a:endParaRPr lang="ko-KR" alt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180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rmAutofit fontScale="90000"/>
          </a:bodyPr>
          <a:lstStyle/>
          <a:p>
            <a:r>
              <a:rPr lang="en-US" dirty="0">
                <a:latin typeface="Times New Roman" panose="02020603050405020304" pitchFamily="18" charset="0"/>
                <a:cs typeface="Times New Roman" panose="02020603050405020304" pitchFamily="18" charset="0"/>
              </a:rPr>
              <a:t>Mitigating Attacks on Open Functionality in SMS-Capable Cellular Networks</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916832"/>
            <a:ext cx="8229600" cy="4525963"/>
          </a:xfrm>
        </p:spPr>
        <p:txBody>
          <a:bodyPr>
            <a:normAutofit/>
          </a:bodyPr>
          <a:lstStyle/>
          <a:p>
            <a:r>
              <a:rPr lang="en-US" dirty="0" smtClean="0">
                <a:latin typeface="Times New Roman" panose="02020603050405020304" pitchFamily="18" charset="0"/>
                <a:cs typeface="Times New Roman" panose="02020603050405020304" pitchFamily="18" charset="0"/>
              </a:rPr>
              <a:t>Goal</a:t>
            </a:r>
          </a:p>
          <a:p>
            <a:pPr lvl="1"/>
            <a:r>
              <a:rPr lang="en-US" dirty="0" smtClean="0">
                <a:latin typeface="Times New Roman" panose="02020603050405020304" pitchFamily="18" charset="0"/>
                <a:cs typeface="Times New Roman" panose="02020603050405020304" pitchFamily="18" charset="0"/>
              </a:rPr>
              <a:t>maintain </a:t>
            </a:r>
            <a:r>
              <a:rPr lang="en-US" dirty="0">
                <a:latin typeface="Times New Roman" panose="02020603050405020304" pitchFamily="18" charset="0"/>
                <a:cs typeface="Times New Roman" panose="02020603050405020304" pitchFamily="18" charset="0"/>
              </a:rPr>
              <a:t>the high availability of voice telephony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Cellular  network is vulnerable to</a:t>
            </a:r>
          </a:p>
          <a:p>
            <a:pPr lvl="1"/>
            <a:r>
              <a:rPr lang="en-US" dirty="0">
                <a:latin typeface="Times New Roman" panose="02020603050405020304" pitchFamily="18" charset="0"/>
                <a:cs typeface="Times New Roman" panose="02020603050405020304" pitchFamily="18" charset="0"/>
              </a:rPr>
              <a:t>SMS-based </a:t>
            </a:r>
            <a:r>
              <a:rPr lang="en-US" dirty="0" smtClean="0">
                <a:latin typeface="Times New Roman" panose="02020603050405020304" pitchFamily="18" charset="0"/>
                <a:cs typeface="Times New Roman" panose="02020603050405020304" pitchFamily="18" charset="0"/>
              </a:rPr>
              <a:t>attacks</a:t>
            </a:r>
          </a:p>
          <a:p>
            <a:pPr lvl="1"/>
            <a:r>
              <a:rPr lang="en-US" dirty="0" smtClean="0">
                <a:latin typeface="Times New Roman" panose="02020603050405020304" pitchFamily="18" charset="0"/>
                <a:cs typeface="Times New Roman" panose="02020603050405020304" pitchFamily="18" charset="0"/>
              </a:rPr>
              <a:t>Worms</a:t>
            </a:r>
          </a:p>
          <a:p>
            <a:r>
              <a:rPr lang="en-US" dirty="0" smtClean="0">
                <a:latin typeface="Times New Roman" panose="02020603050405020304" pitchFamily="18" charset="0"/>
                <a:cs typeface="Times New Roman" panose="02020603050405020304" pitchFamily="18" charset="0"/>
              </a:rPr>
              <a:t>Countermeasures</a:t>
            </a:r>
            <a:r>
              <a:rPr lang="en-US" b="1"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Queue </a:t>
            </a:r>
            <a:r>
              <a:rPr lang="en-US" dirty="0">
                <a:latin typeface="Times New Roman" panose="02020603050405020304" pitchFamily="18" charset="0"/>
                <a:cs typeface="Times New Roman" panose="02020603050405020304" pitchFamily="18" charset="0"/>
              </a:rPr>
              <a:t>Management Scheme </a:t>
            </a:r>
          </a:p>
          <a:p>
            <a:pPr lvl="1"/>
            <a:r>
              <a:rPr lang="en-US" dirty="0" smtClean="0">
                <a:latin typeface="Times New Roman" panose="02020603050405020304" pitchFamily="18" charset="0"/>
                <a:cs typeface="Times New Roman" panose="02020603050405020304" pitchFamily="18" charset="0"/>
              </a:rPr>
              <a:t>Resource </a:t>
            </a:r>
            <a:r>
              <a:rPr lang="en-US" dirty="0">
                <a:latin typeface="Times New Roman" panose="02020603050405020304" pitchFamily="18" charset="0"/>
                <a:cs typeface="Times New Roman" panose="02020603050405020304" pitchFamily="18" charset="0"/>
              </a:rPr>
              <a:t>Provisioning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44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9909"/>
            <a:ext cx="91440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On Cellular Botnets: Measuring the Impact of Malicious Devices on a Cellular Network Core</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973420"/>
            <a:ext cx="8229600" cy="469594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Contributions</a:t>
            </a:r>
          </a:p>
          <a:p>
            <a:pPr lvl="1"/>
            <a:r>
              <a:rPr lang="en-US" dirty="0" smtClean="0">
                <a:latin typeface="Times New Roman" panose="02020603050405020304" pitchFamily="18" charset="0"/>
                <a:cs typeface="Times New Roman" panose="02020603050405020304" pitchFamily="18" charset="0"/>
              </a:rPr>
              <a:t>flooding attack on an HLR</a:t>
            </a:r>
          </a:p>
          <a:p>
            <a:pPr lvl="1"/>
            <a:r>
              <a:rPr lang="en-US" dirty="0">
                <a:latin typeface="Times New Roman" panose="02020603050405020304" pitchFamily="18" charset="0"/>
                <a:cs typeface="Times New Roman" panose="02020603050405020304" pitchFamily="18" charset="0"/>
              </a:rPr>
              <a:t>first investigation of attack on the core of a cellular </a:t>
            </a:r>
            <a:r>
              <a:rPr lang="en-US" dirty="0" smtClean="0">
                <a:latin typeface="Times New Roman" panose="02020603050405020304" pitchFamily="18" charset="0"/>
                <a:cs typeface="Times New Roman" panose="02020603050405020304" pitchFamily="18" charset="0"/>
              </a:rPr>
              <a:t>network</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Mitigation</a:t>
            </a:r>
          </a:p>
          <a:p>
            <a:pPr lvl="1"/>
            <a:r>
              <a:rPr lang="en-US" dirty="0">
                <a:latin typeface="Times New Roman" panose="02020603050405020304" pitchFamily="18" charset="0"/>
                <a:cs typeface="Times New Roman" panose="02020603050405020304" pitchFamily="18" charset="0"/>
              </a:rPr>
              <a:t>Filtering</a:t>
            </a:r>
          </a:p>
          <a:p>
            <a:pPr lvl="2"/>
            <a:r>
              <a:rPr lang="en-US" dirty="0">
                <a:latin typeface="Times New Roman" panose="02020603050405020304" pitchFamily="18" charset="0"/>
                <a:cs typeface="Times New Roman" panose="02020603050405020304" pitchFamily="18" charset="0"/>
              </a:rPr>
              <a:t>Can be aggressive because call forwarding is not critical</a:t>
            </a:r>
          </a:p>
          <a:p>
            <a:pPr lvl="2"/>
            <a:r>
              <a:rPr lang="en-US" dirty="0">
                <a:latin typeface="Times New Roman" panose="02020603050405020304" pitchFamily="18" charset="0"/>
                <a:cs typeface="Times New Roman" panose="02020603050405020304" pitchFamily="18" charset="0"/>
              </a:rPr>
              <a:t>What if call forwarding is not the transaction used?</a:t>
            </a:r>
          </a:p>
          <a:p>
            <a:pPr lvl="1"/>
            <a:r>
              <a:rPr lang="en-US" dirty="0">
                <a:latin typeface="Times New Roman" panose="02020603050405020304" pitchFamily="18" charset="0"/>
                <a:cs typeface="Times New Roman" panose="02020603050405020304" pitchFamily="18" charset="0"/>
              </a:rPr>
              <a:t>Shedding</a:t>
            </a:r>
          </a:p>
          <a:p>
            <a:pPr lvl="2"/>
            <a:r>
              <a:rPr lang="en-US" dirty="0">
                <a:latin typeface="Times New Roman" panose="02020603050405020304" pitchFamily="18" charset="0"/>
                <a:cs typeface="Times New Roman" panose="02020603050405020304" pitchFamily="18" charset="0"/>
              </a:rPr>
              <a:t>How to deploy effective rules during an attack?</a:t>
            </a:r>
          </a:p>
          <a:p>
            <a:pPr lvl="1"/>
            <a:r>
              <a:rPr lang="en-US" dirty="0">
                <a:latin typeface="Times New Roman" panose="02020603050405020304" pitchFamily="18" charset="0"/>
                <a:cs typeface="Times New Roman" panose="02020603050405020304" pitchFamily="18" charset="0"/>
              </a:rPr>
              <a:t>Make phone security better</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183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6" name="Picture 4" descr="ÐÐ°ÑÑÐ¸Ð½ÐºÐ¸ Ð¿Ð¾ Ð·Ð°Ð¿ÑÐ¾ÑÑ thank you for attention"/>
          <p:cNvPicPr>
            <a:picLocks noChangeAspect="1" noChangeArrowheads="1"/>
          </p:cNvPicPr>
          <p:nvPr/>
        </p:nvPicPr>
        <p:blipFill rotWithShape="1">
          <a:blip r:embed="rId2">
            <a:extLst>
              <a:ext uri="{28A0092B-C50C-407E-A947-70E740481C1C}">
                <a14:useLocalDpi xmlns:a14="http://schemas.microsoft.com/office/drawing/2010/main" val="0"/>
              </a:ext>
            </a:extLst>
          </a:blip>
          <a:srcRect b="5403"/>
          <a:stretch/>
        </p:blipFill>
        <p:spPr bwMode="auto">
          <a:xfrm>
            <a:off x="1835696" y="196562"/>
            <a:ext cx="5715000" cy="630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8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88488"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SMS/CELLULAR NETWORK OVERVIEW</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556792"/>
            <a:ext cx="8229600" cy="5112568"/>
          </a:xfrm>
        </p:spPr>
        <p:txBody>
          <a:bodyPr>
            <a:normAutofit/>
          </a:bodyPr>
          <a:lstStyle/>
          <a:p>
            <a:r>
              <a:rPr lang="en-US" altLang="ru-RU" sz="2000" b="1" dirty="0" smtClean="0">
                <a:latin typeface="Times New Roman" panose="02020603050405020304" pitchFamily="18" charset="0"/>
                <a:cs typeface="Times New Roman" panose="02020603050405020304" pitchFamily="18" charset="0"/>
              </a:rPr>
              <a:t>Sending</a:t>
            </a:r>
          </a:p>
          <a:p>
            <a:pPr lvl="1"/>
            <a:r>
              <a:rPr lang="en-US" altLang="ru-RU" sz="2000" dirty="0" smtClean="0">
                <a:latin typeface="Times New Roman" panose="02020603050405020304" pitchFamily="18" charset="0"/>
                <a:cs typeface="Times New Roman" panose="02020603050405020304" pitchFamily="18" charset="0"/>
              </a:rPr>
              <a:t>Mobile device or ESME </a:t>
            </a:r>
          </a:p>
          <a:p>
            <a:pPr lvl="2"/>
            <a:r>
              <a:rPr lang="en-US" altLang="ru-RU" sz="2000" dirty="0" smtClean="0">
                <a:latin typeface="Times New Roman" panose="02020603050405020304" pitchFamily="18" charset="0"/>
                <a:cs typeface="Times New Roman" panose="02020603050405020304" pitchFamily="18" charset="0"/>
              </a:rPr>
              <a:t>External Short Messaging Entities (</a:t>
            </a:r>
            <a:r>
              <a:rPr lang="en-US" altLang="ru-RU" sz="2000" b="1" dirty="0" smtClean="0">
                <a:latin typeface="Times New Roman" panose="02020603050405020304" pitchFamily="18" charset="0"/>
                <a:cs typeface="Times New Roman" panose="02020603050405020304" pitchFamily="18" charset="0"/>
              </a:rPr>
              <a:t>ESME)</a:t>
            </a:r>
          </a:p>
          <a:p>
            <a:r>
              <a:rPr lang="en-US" altLang="ru-RU" sz="2000" b="1" dirty="0" smtClean="0">
                <a:latin typeface="Times New Roman" panose="02020603050405020304" pitchFamily="18" charset="0"/>
                <a:cs typeface="Times New Roman" panose="02020603050405020304" pitchFamily="18" charset="0"/>
              </a:rPr>
              <a:t>Delivering</a:t>
            </a:r>
          </a:p>
          <a:p>
            <a:pPr lvl="1"/>
            <a:r>
              <a:rPr lang="en-US" altLang="ru-RU" sz="2000" dirty="0" smtClean="0">
                <a:latin typeface="Times New Roman" panose="02020603050405020304" pitchFamily="18" charset="0"/>
                <a:cs typeface="Times New Roman" panose="02020603050405020304" pitchFamily="18" charset="0"/>
              </a:rPr>
              <a:t>Short Messaging Service Center (SMSC)</a:t>
            </a:r>
          </a:p>
          <a:p>
            <a:pPr lvl="2"/>
            <a:r>
              <a:rPr lang="en-US" altLang="ru-RU" sz="2000" dirty="0" smtClean="0">
                <a:latin typeface="Times New Roman" panose="02020603050405020304" pitchFamily="18" charset="0"/>
                <a:cs typeface="Times New Roman" panose="02020603050405020304" pitchFamily="18" charset="0"/>
              </a:rPr>
              <a:t>SMS formatting</a:t>
            </a:r>
          </a:p>
          <a:p>
            <a:pPr lvl="2"/>
            <a:r>
              <a:rPr lang="en-US" altLang="ru-RU" sz="2000" dirty="0" smtClean="0">
                <a:latin typeface="Times New Roman" panose="02020603050405020304" pitchFamily="18" charset="0"/>
                <a:cs typeface="Times New Roman" panose="02020603050405020304" pitchFamily="18" charset="0"/>
              </a:rPr>
              <a:t>Queued for forwarding</a:t>
            </a:r>
          </a:p>
          <a:p>
            <a:pPr lvl="2"/>
            <a:r>
              <a:rPr lang="en-US" altLang="ru-RU" sz="2000" dirty="0" smtClean="0">
                <a:latin typeface="Times New Roman" panose="02020603050405020304" pitchFamily="18" charset="0"/>
                <a:cs typeface="Times New Roman" panose="02020603050405020304" pitchFamily="18" charset="0"/>
              </a:rPr>
              <a:t>Query Home Location Register (HLR) for directions</a:t>
            </a:r>
          </a:p>
          <a:p>
            <a:pPr lvl="1"/>
            <a:r>
              <a:rPr lang="en-US" altLang="ru-RU" sz="2000" dirty="0" smtClean="0">
                <a:latin typeface="Times New Roman" panose="02020603050405020304" pitchFamily="18" charset="0"/>
                <a:cs typeface="Times New Roman" panose="02020603050405020304" pitchFamily="18" charset="0"/>
              </a:rPr>
              <a:t>HLR</a:t>
            </a:r>
            <a:endParaRPr lang="en-US" altLang="ru-RU" sz="2000" dirty="0">
              <a:latin typeface="Times New Roman" panose="02020603050405020304" pitchFamily="18" charset="0"/>
              <a:cs typeface="Times New Roman" panose="02020603050405020304" pitchFamily="18" charset="0"/>
            </a:endParaRPr>
          </a:p>
          <a:p>
            <a:pPr lvl="2"/>
            <a:r>
              <a:rPr lang="en-US" altLang="ru-RU" sz="2000" dirty="0" smtClean="0">
                <a:latin typeface="Times New Roman" panose="02020603050405020304" pitchFamily="18" charset="0"/>
                <a:cs typeface="Times New Roman" panose="02020603050405020304" pitchFamily="18" charset="0"/>
              </a:rPr>
              <a:t>Subscriber Info, call waiting, text messaging</a:t>
            </a:r>
          </a:p>
          <a:p>
            <a:pPr lvl="2"/>
            <a:r>
              <a:rPr lang="en-US" altLang="ru-RU" sz="2000" dirty="0" smtClean="0">
                <a:latin typeface="Times New Roman" panose="02020603050405020304" pitchFamily="18" charset="0"/>
                <a:cs typeface="Times New Roman" panose="02020603050405020304" pitchFamily="18" charset="0"/>
              </a:rPr>
              <a:t>If user is busy, store SMS for later</a:t>
            </a:r>
          </a:p>
          <a:p>
            <a:pPr lvl="2"/>
            <a:r>
              <a:rPr lang="en-US" altLang="ru-RU" sz="2000" dirty="0" smtClean="0">
                <a:latin typeface="Times New Roman" panose="02020603050405020304" pitchFamily="18" charset="0"/>
                <a:cs typeface="Times New Roman" panose="02020603050405020304" pitchFamily="18" charset="0"/>
              </a:rPr>
              <a:t>Otherwise give address for MSC</a:t>
            </a:r>
          </a:p>
          <a:p>
            <a:pPr lvl="2"/>
            <a:r>
              <a:rPr lang="en-US" altLang="ru-RU" sz="2000" dirty="0" smtClean="0">
                <a:latin typeface="Times New Roman" panose="02020603050405020304" pitchFamily="18" charset="0"/>
                <a:cs typeface="Times New Roman" panose="02020603050405020304" pitchFamily="18" charset="0"/>
              </a:rPr>
              <a:t>Mobile Switching Center</a:t>
            </a:r>
          </a:p>
          <a:p>
            <a:endParaRPr lang="ru-RU" sz="2000" dirty="0">
              <a:latin typeface="Times New Roman" panose="02020603050405020304" pitchFamily="18" charset="0"/>
              <a:cs typeface="Times New Roman" panose="02020603050405020304" pitchFamily="18" charset="0"/>
            </a:endParaRPr>
          </a:p>
        </p:txBody>
      </p:sp>
      <p:sp>
        <p:nvSpPr>
          <p:cNvPr id="4" name="Овал 3"/>
          <p:cNvSpPr/>
          <p:nvPr/>
        </p:nvSpPr>
        <p:spPr>
          <a:xfrm>
            <a:off x="7020272" y="1556792"/>
            <a:ext cx="1490464"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ESME or devices</a:t>
            </a:r>
            <a:endParaRPr lang="ru-RU" dirty="0"/>
          </a:p>
        </p:txBody>
      </p:sp>
      <p:cxnSp>
        <p:nvCxnSpPr>
          <p:cNvPr id="6" name="Прямая со стрелкой 5"/>
          <p:cNvCxnSpPr>
            <a:stCxn id="4" idx="4"/>
          </p:cNvCxnSpPr>
          <p:nvPr/>
        </p:nvCxnSpPr>
        <p:spPr>
          <a:xfrm>
            <a:off x="7765504" y="2471192"/>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Выноска-облако 8"/>
          <p:cNvSpPr/>
          <p:nvPr/>
        </p:nvSpPr>
        <p:spPr>
          <a:xfrm>
            <a:off x="7020272" y="2827178"/>
            <a:ext cx="1490464" cy="1008112"/>
          </a:xfrm>
          <a:prstGeom prst="cloudCallout">
            <a:avLst>
              <a:gd name="adj1" fmla="val -15330"/>
              <a:gd name="adj2" fmla="val 433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Internet</a:t>
            </a:r>
            <a:endParaRPr lang="ru-RU" dirty="0"/>
          </a:p>
        </p:txBody>
      </p:sp>
      <p:sp>
        <p:nvSpPr>
          <p:cNvPr id="10" name="Прямоугольник 9"/>
          <p:cNvSpPr/>
          <p:nvPr/>
        </p:nvSpPr>
        <p:spPr>
          <a:xfrm>
            <a:off x="7199020" y="4213605"/>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SMSC</a:t>
            </a:r>
            <a:endParaRPr lang="ru-RU" dirty="0"/>
          </a:p>
        </p:txBody>
      </p:sp>
      <p:cxnSp>
        <p:nvCxnSpPr>
          <p:cNvPr id="11" name="Прямая со стрелкой 10"/>
          <p:cNvCxnSpPr/>
          <p:nvPr/>
        </p:nvCxnSpPr>
        <p:spPr>
          <a:xfrm>
            <a:off x="7788659" y="3835290"/>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Выноска-облако 11"/>
          <p:cNvSpPr/>
          <p:nvPr/>
        </p:nvSpPr>
        <p:spPr>
          <a:xfrm>
            <a:off x="6935385" y="5045597"/>
            <a:ext cx="1656184" cy="1008112"/>
          </a:xfrm>
          <a:prstGeom prst="cloudCallout">
            <a:avLst>
              <a:gd name="adj1" fmla="val -15330"/>
              <a:gd name="adj2" fmla="val 433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Network</a:t>
            </a:r>
            <a:endParaRPr lang="ru-RU" dirty="0"/>
          </a:p>
        </p:txBody>
      </p:sp>
      <p:cxnSp>
        <p:nvCxnSpPr>
          <p:cNvPr id="13" name="Прямая со стрелкой 12"/>
          <p:cNvCxnSpPr/>
          <p:nvPr/>
        </p:nvCxnSpPr>
        <p:spPr>
          <a:xfrm>
            <a:off x="7765504" y="4719688"/>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7809211" y="6053709"/>
            <a:ext cx="363189" cy="1908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Прямоугольник 15"/>
          <p:cNvSpPr/>
          <p:nvPr/>
        </p:nvSpPr>
        <p:spPr>
          <a:xfrm>
            <a:off x="7809211" y="6270406"/>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HRL</a:t>
            </a:r>
            <a:endParaRPr lang="ru-RU" dirty="0"/>
          </a:p>
        </p:txBody>
      </p:sp>
      <p:cxnSp>
        <p:nvCxnSpPr>
          <p:cNvPr id="15" name="Прямая со стрелкой 14"/>
          <p:cNvCxnSpPr/>
          <p:nvPr/>
        </p:nvCxnSpPr>
        <p:spPr>
          <a:xfrm flipH="1" flipV="1">
            <a:off x="7606367" y="6555073"/>
            <a:ext cx="213684"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Прямоугольник 16"/>
          <p:cNvSpPr/>
          <p:nvPr/>
        </p:nvSpPr>
        <p:spPr>
          <a:xfrm>
            <a:off x="6443001" y="6295850"/>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MSC</a:t>
            </a:r>
            <a:endParaRPr lang="ru-RU" dirty="0"/>
          </a:p>
        </p:txBody>
      </p:sp>
    </p:spTree>
    <p:extLst>
      <p:ext uri="{BB962C8B-B14F-4D97-AF65-F5344CB8AC3E}">
        <p14:creationId xmlns:p14="http://schemas.microsoft.com/office/powerpoint/2010/main" val="16685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SMS/CELLULAR NETWORK OVERVIEW</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nSpc>
                <a:spcPct val="80000"/>
              </a:lnSpc>
            </a:pPr>
            <a:r>
              <a:rPr lang="en-US" altLang="ru-RU" sz="2800" dirty="0" smtClean="0">
                <a:latin typeface="Times New Roman" panose="02020603050405020304" pitchFamily="18" charset="0"/>
                <a:cs typeface="Times New Roman" panose="02020603050405020304" pitchFamily="18" charset="0"/>
              </a:rPr>
              <a:t>Delivering </a:t>
            </a:r>
            <a:r>
              <a:rPr lang="en-US" altLang="ru-RU" sz="2000" i="1" dirty="0" smtClean="0">
                <a:latin typeface="Times New Roman" panose="02020603050405020304" pitchFamily="18" charset="0"/>
                <a:cs typeface="Times New Roman" panose="02020603050405020304" pitchFamily="18" charset="0"/>
              </a:rPr>
              <a:t>(Continued)</a:t>
            </a:r>
            <a:endParaRPr lang="en-US" altLang="ru-RU" sz="2800" dirty="0" smtClean="0">
              <a:latin typeface="Times New Roman" panose="02020603050405020304" pitchFamily="18" charset="0"/>
              <a:cs typeface="Times New Roman" panose="02020603050405020304" pitchFamily="18" charset="0"/>
            </a:endParaRPr>
          </a:p>
          <a:p>
            <a:pPr lvl="1">
              <a:lnSpc>
                <a:spcPct val="80000"/>
              </a:lnSpc>
            </a:pPr>
            <a:r>
              <a:rPr lang="en-US" altLang="ru-RU" sz="2400" dirty="0" smtClean="0">
                <a:latin typeface="Times New Roman" panose="02020603050405020304" pitchFamily="18" charset="0"/>
                <a:cs typeface="Times New Roman" panose="02020603050405020304" pitchFamily="18" charset="0"/>
              </a:rPr>
              <a:t>MSC</a:t>
            </a:r>
          </a:p>
          <a:p>
            <a:pPr lvl="2">
              <a:lnSpc>
                <a:spcPct val="80000"/>
              </a:lnSpc>
            </a:pPr>
            <a:r>
              <a:rPr lang="en-US" altLang="ru-RU" sz="2000" dirty="0" smtClean="0">
                <a:latin typeface="Times New Roman" panose="02020603050405020304" pitchFamily="18" charset="0"/>
                <a:cs typeface="Times New Roman" panose="02020603050405020304" pitchFamily="18" charset="0"/>
              </a:rPr>
              <a:t>Service, Authentication</a:t>
            </a:r>
          </a:p>
          <a:p>
            <a:pPr lvl="2">
              <a:lnSpc>
                <a:spcPct val="80000"/>
              </a:lnSpc>
            </a:pPr>
            <a:endParaRPr lang="en-US" altLang="ru-RU" sz="2000" dirty="0" smtClean="0">
              <a:latin typeface="Times New Roman" panose="02020603050405020304" pitchFamily="18" charset="0"/>
              <a:cs typeface="Times New Roman" panose="02020603050405020304" pitchFamily="18" charset="0"/>
            </a:endParaRPr>
          </a:p>
          <a:p>
            <a:pPr lvl="2">
              <a:lnSpc>
                <a:spcPct val="80000"/>
              </a:lnSpc>
            </a:pPr>
            <a:r>
              <a:rPr lang="en-US" altLang="ru-RU" sz="2000" dirty="0" smtClean="0">
                <a:latin typeface="Times New Roman" panose="02020603050405020304" pitchFamily="18" charset="0"/>
                <a:cs typeface="Times New Roman" panose="02020603050405020304" pitchFamily="18" charset="0"/>
              </a:rPr>
              <a:t>Location management for BS</a:t>
            </a:r>
          </a:p>
          <a:p>
            <a:pPr lvl="3">
              <a:lnSpc>
                <a:spcPct val="80000"/>
              </a:lnSpc>
            </a:pPr>
            <a:r>
              <a:rPr lang="en-US" altLang="ru-RU" sz="1800" dirty="0" smtClean="0">
                <a:latin typeface="Times New Roman" panose="02020603050405020304" pitchFamily="18" charset="0"/>
                <a:cs typeface="Times New Roman" panose="02020603050405020304" pitchFamily="18" charset="0"/>
              </a:rPr>
              <a:t>Base Stations</a:t>
            </a:r>
          </a:p>
          <a:p>
            <a:pPr lvl="3">
              <a:lnSpc>
                <a:spcPct val="80000"/>
              </a:lnSpc>
            </a:pPr>
            <a:endParaRPr lang="en-US" altLang="ru-RU" sz="1800" dirty="0" smtClean="0">
              <a:latin typeface="Times New Roman" panose="02020603050405020304" pitchFamily="18" charset="0"/>
              <a:cs typeface="Times New Roman" panose="02020603050405020304" pitchFamily="18" charset="0"/>
            </a:endParaRPr>
          </a:p>
          <a:p>
            <a:pPr lvl="2">
              <a:lnSpc>
                <a:spcPct val="80000"/>
              </a:lnSpc>
            </a:pPr>
            <a:r>
              <a:rPr lang="en-US" altLang="ru-RU" sz="2000" dirty="0" smtClean="0">
                <a:latin typeface="Times New Roman" panose="02020603050405020304" pitchFamily="18" charset="0"/>
                <a:cs typeface="Times New Roman" panose="02020603050405020304" pitchFamily="18" charset="0"/>
              </a:rPr>
              <a:t>Hand offs / gateway to PSTN</a:t>
            </a:r>
          </a:p>
          <a:p>
            <a:pPr lvl="3">
              <a:lnSpc>
                <a:spcPct val="80000"/>
              </a:lnSpc>
            </a:pPr>
            <a:r>
              <a:rPr lang="en-US" altLang="ru-RU" sz="1800" dirty="0" smtClean="0">
                <a:latin typeface="Times New Roman" panose="02020603050405020304" pitchFamily="18" charset="0"/>
                <a:cs typeface="Times New Roman" panose="02020603050405020304" pitchFamily="18" charset="0"/>
              </a:rPr>
              <a:t>Public Switched Telephone Network</a:t>
            </a:r>
          </a:p>
          <a:p>
            <a:pPr lvl="3">
              <a:lnSpc>
                <a:spcPct val="80000"/>
              </a:lnSpc>
            </a:pPr>
            <a:endParaRPr lang="en-US" altLang="ru-RU" sz="1800" dirty="0" smtClean="0">
              <a:latin typeface="Times New Roman" panose="02020603050405020304" pitchFamily="18" charset="0"/>
              <a:cs typeface="Times New Roman" panose="02020603050405020304" pitchFamily="18" charset="0"/>
            </a:endParaRPr>
          </a:p>
          <a:p>
            <a:pPr lvl="2">
              <a:lnSpc>
                <a:spcPct val="80000"/>
              </a:lnSpc>
            </a:pPr>
            <a:r>
              <a:rPr lang="en-US" altLang="ru-RU" sz="2000" dirty="0" smtClean="0">
                <a:latin typeface="Times New Roman" panose="02020603050405020304" pitchFamily="18" charset="0"/>
                <a:cs typeface="Times New Roman" panose="02020603050405020304" pitchFamily="18" charset="0"/>
              </a:rPr>
              <a:t>Query Visitor Location Register (VLR)</a:t>
            </a:r>
          </a:p>
          <a:p>
            <a:pPr lvl="3">
              <a:lnSpc>
                <a:spcPct val="80000"/>
              </a:lnSpc>
            </a:pPr>
            <a:r>
              <a:rPr lang="en-US" altLang="ru-RU" sz="1800" dirty="0" smtClean="0">
                <a:latin typeface="Times New Roman" panose="02020603050405020304" pitchFamily="18" charset="0"/>
                <a:cs typeface="Times New Roman" panose="02020603050405020304" pitchFamily="18" charset="0"/>
              </a:rPr>
              <a:t>Returns Info when device is away from HLR</a:t>
            </a:r>
          </a:p>
          <a:p>
            <a:pPr lvl="3">
              <a:lnSpc>
                <a:spcPct val="80000"/>
              </a:lnSpc>
            </a:pPr>
            <a:r>
              <a:rPr lang="en-US" altLang="ru-RU" sz="1800" dirty="0" smtClean="0">
                <a:latin typeface="Times New Roman" panose="02020603050405020304" pitchFamily="18" charset="0"/>
                <a:cs typeface="Times New Roman" panose="02020603050405020304" pitchFamily="18" charset="0"/>
              </a:rPr>
              <a:t>Forwards  to correct BS for delivery</a:t>
            </a:r>
          </a:p>
          <a:p>
            <a:endParaRPr lang="ru-RU" dirty="0">
              <a:latin typeface="Times New Roman" panose="02020603050405020304" pitchFamily="18" charset="0"/>
              <a:cs typeface="Times New Roman" panose="02020603050405020304" pitchFamily="18" charset="0"/>
            </a:endParaRPr>
          </a:p>
        </p:txBody>
      </p:sp>
      <p:sp>
        <p:nvSpPr>
          <p:cNvPr id="4" name="Овал 3"/>
          <p:cNvSpPr/>
          <p:nvPr/>
        </p:nvSpPr>
        <p:spPr>
          <a:xfrm>
            <a:off x="6897762" y="1340768"/>
            <a:ext cx="1490464"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ESME or devices</a:t>
            </a:r>
            <a:endParaRPr lang="ru-RU" dirty="0"/>
          </a:p>
        </p:txBody>
      </p:sp>
      <p:cxnSp>
        <p:nvCxnSpPr>
          <p:cNvPr id="5" name="Прямая со стрелкой 4"/>
          <p:cNvCxnSpPr>
            <a:stCxn id="4" idx="4"/>
          </p:cNvCxnSpPr>
          <p:nvPr/>
        </p:nvCxnSpPr>
        <p:spPr>
          <a:xfrm>
            <a:off x="7642994" y="2255168"/>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Выноска-облако 5"/>
          <p:cNvSpPr/>
          <p:nvPr/>
        </p:nvSpPr>
        <p:spPr>
          <a:xfrm>
            <a:off x="6897762" y="2611154"/>
            <a:ext cx="1490464" cy="1008112"/>
          </a:xfrm>
          <a:prstGeom prst="cloudCallout">
            <a:avLst>
              <a:gd name="adj1" fmla="val -15330"/>
              <a:gd name="adj2" fmla="val 433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Internet</a:t>
            </a:r>
            <a:endParaRPr lang="ru-RU" dirty="0"/>
          </a:p>
        </p:txBody>
      </p:sp>
      <p:sp>
        <p:nvSpPr>
          <p:cNvPr id="7" name="Прямоугольник 6"/>
          <p:cNvSpPr/>
          <p:nvPr/>
        </p:nvSpPr>
        <p:spPr>
          <a:xfrm>
            <a:off x="7076510" y="3997581"/>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SMSC</a:t>
            </a:r>
            <a:endParaRPr lang="ru-RU" dirty="0"/>
          </a:p>
        </p:txBody>
      </p:sp>
      <p:cxnSp>
        <p:nvCxnSpPr>
          <p:cNvPr id="8" name="Прямая со стрелкой 7"/>
          <p:cNvCxnSpPr/>
          <p:nvPr/>
        </p:nvCxnSpPr>
        <p:spPr>
          <a:xfrm>
            <a:off x="7666149" y="3619266"/>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Выноска-облако 8"/>
          <p:cNvSpPr/>
          <p:nvPr/>
        </p:nvSpPr>
        <p:spPr>
          <a:xfrm>
            <a:off x="6812875" y="4829573"/>
            <a:ext cx="1656184" cy="1008112"/>
          </a:xfrm>
          <a:prstGeom prst="cloudCallout">
            <a:avLst>
              <a:gd name="adj1" fmla="val -15330"/>
              <a:gd name="adj2" fmla="val 433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Network</a:t>
            </a:r>
            <a:endParaRPr lang="ru-RU" dirty="0"/>
          </a:p>
        </p:txBody>
      </p:sp>
      <p:cxnSp>
        <p:nvCxnSpPr>
          <p:cNvPr id="10" name="Прямая со стрелкой 9"/>
          <p:cNvCxnSpPr/>
          <p:nvPr/>
        </p:nvCxnSpPr>
        <p:spPr>
          <a:xfrm>
            <a:off x="7642994" y="4503664"/>
            <a:ext cx="0" cy="3817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p:nvPr/>
        </p:nvCxnSpPr>
        <p:spPr>
          <a:xfrm>
            <a:off x="7686701" y="5837685"/>
            <a:ext cx="363189" cy="1908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Прямоугольник 11"/>
          <p:cNvSpPr/>
          <p:nvPr/>
        </p:nvSpPr>
        <p:spPr>
          <a:xfrm>
            <a:off x="7686701" y="6054382"/>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HRL</a:t>
            </a:r>
            <a:endParaRPr lang="ru-RU" dirty="0"/>
          </a:p>
        </p:txBody>
      </p:sp>
      <p:cxnSp>
        <p:nvCxnSpPr>
          <p:cNvPr id="13" name="Прямая со стрелкой 12"/>
          <p:cNvCxnSpPr>
            <a:stCxn id="12" idx="1"/>
          </p:cNvCxnSpPr>
          <p:nvPr/>
        </p:nvCxnSpPr>
        <p:spPr>
          <a:xfrm flipH="1" flipV="1">
            <a:off x="7473017" y="6307423"/>
            <a:ext cx="213684"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Прямоугольник 13"/>
          <p:cNvSpPr/>
          <p:nvPr/>
        </p:nvSpPr>
        <p:spPr>
          <a:xfrm>
            <a:off x="6309651" y="6048200"/>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MSC</a:t>
            </a:r>
            <a:endParaRPr lang="ru-RU" dirty="0"/>
          </a:p>
        </p:txBody>
      </p:sp>
      <p:cxnSp>
        <p:nvCxnSpPr>
          <p:cNvPr id="15" name="Прямая со стрелкой 14"/>
          <p:cNvCxnSpPr/>
          <p:nvPr/>
        </p:nvCxnSpPr>
        <p:spPr>
          <a:xfrm flipH="1">
            <a:off x="4381128" y="6336765"/>
            <a:ext cx="3805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Овал 15"/>
          <p:cNvSpPr/>
          <p:nvPr/>
        </p:nvSpPr>
        <p:spPr>
          <a:xfrm>
            <a:off x="3635896" y="5935486"/>
            <a:ext cx="745232" cy="7227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BS</a:t>
            </a:r>
            <a:endParaRPr lang="ru-RU" dirty="0"/>
          </a:p>
        </p:txBody>
      </p:sp>
      <p:cxnSp>
        <p:nvCxnSpPr>
          <p:cNvPr id="17" name="Прямая со стрелкой 16"/>
          <p:cNvCxnSpPr/>
          <p:nvPr/>
        </p:nvCxnSpPr>
        <p:spPr>
          <a:xfrm flipH="1">
            <a:off x="5927561" y="6342574"/>
            <a:ext cx="3805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Прямоугольник 17"/>
          <p:cNvSpPr/>
          <p:nvPr/>
        </p:nvSpPr>
        <p:spPr>
          <a:xfrm>
            <a:off x="4761690" y="6071893"/>
            <a:ext cx="1179277" cy="5060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VLR</a:t>
            </a:r>
            <a:endParaRPr lang="ru-RU" dirty="0"/>
          </a:p>
        </p:txBody>
      </p:sp>
    </p:spTree>
    <p:extLst>
      <p:ext uri="{BB962C8B-B14F-4D97-AF65-F5344CB8AC3E}">
        <p14:creationId xmlns:p14="http://schemas.microsoft.com/office/powerpoint/2010/main" val="93733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SMS/CELLULAR NETWORK OVERVIEW</a:t>
            </a:r>
            <a:endParaRPr lang="ru-RU"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1280135255"/>
              </p:ext>
            </p:extLst>
          </p:nvPr>
        </p:nvGraphicFramePr>
        <p:xfrm>
          <a:off x="304800" y="5105400"/>
          <a:ext cx="3733800" cy="457200"/>
        </p:xfrm>
        <a:graphic>
          <a:graphicData uri="http://schemas.openxmlformats.org/presentationml/2006/ole">
            <mc:AlternateContent xmlns:mc="http://schemas.openxmlformats.org/markup-compatibility/2006">
              <mc:Choice xmlns:v="urn:schemas-microsoft-com:vml" Requires="v">
                <p:oleObj spid="_x0000_s2646" name="Bitmap Image" r:id="rId4" imgW="323981" imgH="295238" progId="PBrush">
                  <p:embed/>
                </p:oleObj>
              </mc:Choice>
              <mc:Fallback>
                <p:oleObj name="Bitmap Image" r:id="rId4" imgW="323981" imgH="295238" progId="PBrush">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10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952623278"/>
              </p:ext>
            </p:extLst>
          </p:nvPr>
        </p:nvGraphicFramePr>
        <p:xfrm>
          <a:off x="2133600" y="3429000"/>
          <a:ext cx="609600" cy="434975"/>
        </p:xfrm>
        <a:graphic>
          <a:graphicData uri="http://schemas.openxmlformats.org/presentationml/2006/ole">
            <mc:AlternateContent xmlns:mc="http://schemas.openxmlformats.org/markup-compatibility/2006">
              <mc:Choice xmlns:v="urn:schemas-microsoft-com:vml" Requires="v">
                <p:oleObj spid="_x0000_s2647" name="Bitmap Image" r:id="rId6" imgW="323981" imgH="295238" progId="PBrush">
                  <p:embed/>
                </p:oleObj>
              </mc:Choice>
              <mc:Fallback>
                <p:oleObj name="Bitmap Image" r:id="rId6" imgW="323981" imgH="295238" progId="PBrush">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29000"/>
                        <a:ext cx="6096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734714132"/>
              </p:ext>
            </p:extLst>
          </p:nvPr>
        </p:nvGraphicFramePr>
        <p:xfrm>
          <a:off x="914400" y="2832100"/>
          <a:ext cx="3200400" cy="444500"/>
        </p:xfrm>
        <a:graphic>
          <a:graphicData uri="http://schemas.openxmlformats.org/presentationml/2006/ole">
            <mc:AlternateContent xmlns:mc="http://schemas.openxmlformats.org/markup-compatibility/2006">
              <mc:Choice xmlns:v="urn:schemas-microsoft-com:vml" Requires="v">
                <p:oleObj spid="_x0000_s2648" name="Bitmap Image" r:id="rId7" imgW="323981" imgH="295238" progId="PBrush">
                  <p:embed/>
                </p:oleObj>
              </mc:Choice>
              <mc:Fallback>
                <p:oleObj name="Bitmap Image" r:id="rId7" imgW="323981" imgH="295238" progId="PBrush">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2100"/>
                        <a:ext cx="320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17850310"/>
              </p:ext>
            </p:extLst>
          </p:nvPr>
        </p:nvGraphicFramePr>
        <p:xfrm>
          <a:off x="304800" y="2819400"/>
          <a:ext cx="628650" cy="573088"/>
        </p:xfrm>
        <a:graphic>
          <a:graphicData uri="http://schemas.openxmlformats.org/presentationml/2006/ole">
            <mc:AlternateContent xmlns:mc="http://schemas.openxmlformats.org/markup-compatibility/2006">
              <mc:Choice xmlns:v="urn:schemas-microsoft-com:vml" Requires="v">
                <p:oleObj spid="_x0000_s2649" name="Bitmap Image" r:id="rId8" imgW="323981" imgH="295238" progId="PBrush">
                  <p:embed/>
                </p:oleObj>
              </mc:Choice>
              <mc:Fallback>
                <p:oleObj name="Bitmap Image" r:id="rId8" imgW="323981" imgH="295238" progId="PBrush">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19400"/>
                        <a:ext cx="6286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551440573"/>
              </p:ext>
            </p:extLst>
          </p:nvPr>
        </p:nvGraphicFramePr>
        <p:xfrm>
          <a:off x="6477000" y="4953000"/>
          <a:ext cx="914400" cy="558800"/>
        </p:xfrm>
        <a:graphic>
          <a:graphicData uri="http://schemas.openxmlformats.org/presentationml/2006/ole">
            <mc:AlternateContent xmlns:mc="http://schemas.openxmlformats.org/markup-compatibility/2006">
              <mc:Choice xmlns:v="urn:schemas-microsoft-com:vml" Requires="v">
                <p:oleObj spid="_x0000_s2650" name="Bitmap Image" r:id="rId9" imgW="323981" imgH="295238" progId="PBrush">
                  <p:embed/>
                </p:oleObj>
              </mc:Choice>
              <mc:Fallback>
                <p:oleObj name="Bitmap Image" r:id="rId9" imgW="323981" imgH="295238" progId="PBrush">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953000"/>
                        <a:ext cx="914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786429577"/>
              </p:ext>
            </p:extLst>
          </p:nvPr>
        </p:nvGraphicFramePr>
        <p:xfrm>
          <a:off x="304800" y="4876800"/>
          <a:ext cx="3733800" cy="228600"/>
        </p:xfrm>
        <a:graphic>
          <a:graphicData uri="http://schemas.openxmlformats.org/presentationml/2006/ole">
            <mc:AlternateContent xmlns:mc="http://schemas.openxmlformats.org/markup-compatibility/2006">
              <mc:Choice xmlns:v="urn:schemas-microsoft-com:vml" Requires="v">
                <p:oleObj spid="_x0000_s2651" name="Bitmap Image" r:id="rId10" imgW="323981" imgH="295238" progId="PBrush">
                  <p:embed/>
                </p:oleObj>
              </mc:Choice>
              <mc:Fallback>
                <p:oleObj name="Bitmap Image" r:id="rId10" imgW="323981" imgH="295238" progId="PBrush">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76800"/>
                        <a:ext cx="3733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816790963"/>
              </p:ext>
            </p:extLst>
          </p:nvPr>
        </p:nvGraphicFramePr>
        <p:xfrm>
          <a:off x="304800" y="4572000"/>
          <a:ext cx="3733800" cy="304800"/>
        </p:xfrm>
        <a:graphic>
          <a:graphicData uri="http://schemas.openxmlformats.org/presentationml/2006/ole">
            <mc:AlternateContent xmlns:mc="http://schemas.openxmlformats.org/markup-compatibility/2006">
              <mc:Choice xmlns:v="urn:schemas-microsoft-com:vml" Requires="v">
                <p:oleObj spid="_x0000_s2652" name="Bitmap Image" r:id="rId11" imgW="323981" imgH="295238" progId="PBrush">
                  <p:embed/>
                </p:oleObj>
              </mc:Choice>
              <mc:Fallback>
                <p:oleObj name="Bitmap Image" r:id="rId11" imgW="323981" imgH="295238" progId="PBrush">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435412337"/>
              </p:ext>
            </p:extLst>
          </p:nvPr>
        </p:nvGraphicFramePr>
        <p:xfrm>
          <a:off x="304800" y="4343400"/>
          <a:ext cx="3733800" cy="304800"/>
        </p:xfrm>
        <a:graphic>
          <a:graphicData uri="http://schemas.openxmlformats.org/presentationml/2006/ole">
            <mc:AlternateContent xmlns:mc="http://schemas.openxmlformats.org/markup-compatibility/2006">
              <mc:Choice xmlns:v="urn:schemas-microsoft-com:vml" Requires="v">
                <p:oleObj spid="_x0000_s2653" name="Bitmap Image" r:id="rId12" imgW="323981" imgH="295238" progId="PBrush">
                  <p:embed/>
                </p:oleObj>
              </mc:Choice>
              <mc:Fallback>
                <p:oleObj name="Bitmap Image" r:id="rId12" imgW="323981" imgH="295238" progId="PBrush">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434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4143173389"/>
              </p:ext>
            </p:extLst>
          </p:nvPr>
        </p:nvGraphicFramePr>
        <p:xfrm>
          <a:off x="304800" y="4038600"/>
          <a:ext cx="3733800" cy="304800"/>
        </p:xfrm>
        <a:graphic>
          <a:graphicData uri="http://schemas.openxmlformats.org/presentationml/2006/ole">
            <mc:AlternateContent xmlns:mc="http://schemas.openxmlformats.org/markup-compatibility/2006">
              <mc:Choice xmlns:v="urn:schemas-microsoft-com:vml" Requires="v">
                <p:oleObj spid="_x0000_s2654" name="Bitmap Image" r:id="rId13" imgW="323981" imgH="295238" progId="PBrush">
                  <p:embed/>
                </p:oleObj>
              </mc:Choice>
              <mc:Fallback>
                <p:oleObj name="Bitmap Image" r:id="rId13" imgW="323981" imgH="295238" progId="PBrush">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949526888"/>
              </p:ext>
            </p:extLst>
          </p:nvPr>
        </p:nvGraphicFramePr>
        <p:xfrm>
          <a:off x="304800" y="3810000"/>
          <a:ext cx="3733800" cy="304800"/>
        </p:xfrm>
        <a:graphic>
          <a:graphicData uri="http://schemas.openxmlformats.org/presentationml/2006/ole">
            <mc:AlternateContent xmlns:mc="http://schemas.openxmlformats.org/markup-compatibility/2006">
              <mc:Choice xmlns:v="urn:schemas-microsoft-com:vml" Requires="v">
                <p:oleObj spid="_x0000_s2655" name="Bitmap Image" r:id="rId14" imgW="323981" imgH="295238" progId="PBrush">
                  <p:embed/>
                </p:oleObj>
              </mc:Choice>
              <mc:Fallback>
                <p:oleObj name="Bitmap Image" r:id="rId14" imgW="323981" imgH="295238" progId="PBrush">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3586067828"/>
              </p:ext>
            </p:extLst>
          </p:nvPr>
        </p:nvGraphicFramePr>
        <p:xfrm>
          <a:off x="304800" y="3429000"/>
          <a:ext cx="3733800" cy="457200"/>
        </p:xfrm>
        <a:graphic>
          <a:graphicData uri="http://schemas.openxmlformats.org/presentationml/2006/ole">
            <mc:AlternateContent xmlns:mc="http://schemas.openxmlformats.org/markup-compatibility/2006">
              <mc:Choice xmlns:v="urn:schemas-microsoft-com:vml" Requires="v">
                <p:oleObj spid="_x0000_s2656" name="Bitmap Image" r:id="rId15" imgW="323981" imgH="295238" progId="PBrush">
                  <p:embed/>
                </p:oleObj>
              </mc:Choice>
              <mc:Fallback>
                <p:oleObj name="Bitmap Image" r:id="rId15" imgW="323981" imgH="295238" progId="PBrush">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2615036272"/>
              </p:ext>
            </p:extLst>
          </p:nvPr>
        </p:nvGraphicFramePr>
        <p:xfrm>
          <a:off x="304800" y="3200400"/>
          <a:ext cx="3733800" cy="304800"/>
        </p:xfrm>
        <a:graphic>
          <a:graphicData uri="http://schemas.openxmlformats.org/presentationml/2006/ole">
            <mc:AlternateContent xmlns:mc="http://schemas.openxmlformats.org/markup-compatibility/2006">
              <mc:Choice xmlns:v="urn:schemas-microsoft-com:vml" Requires="v">
                <p:oleObj spid="_x0000_s2657" name="Bitmap Image" r:id="rId16" imgW="323981" imgH="295238" progId="PBrush">
                  <p:embed/>
                </p:oleObj>
              </mc:Choice>
              <mc:Fallback>
                <p:oleObj name="Bitmap Image" r:id="rId16" imgW="323981" imgH="295238" progId="PBrush">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004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1577091742"/>
              </p:ext>
            </p:extLst>
          </p:nvPr>
        </p:nvGraphicFramePr>
        <p:xfrm>
          <a:off x="8305800" y="3810000"/>
          <a:ext cx="838200" cy="685800"/>
        </p:xfrm>
        <a:graphic>
          <a:graphicData uri="http://schemas.openxmlformats.org/presentationml/2006/ole">
            <mc:AlternateContent xmlns:mc="http://schemas.openxmlformats.org/markup-compatibility/2006">
              <mc:Choice xmlns:v="urn:schemas-microsoft-com:vml" Requires="v">
                <p:oleObj spid="_x0000_s2658" name="Bitmap Image" r:id="rId17" imgW="323981" imgH="295238" progId="PBrush">
                  <p:embed/>
                </p:oleObj>
              </mc:Choice>
              <mc:Fallback>
                <p:oleObj name="Bitmap Image" r:id="rId17" imgW="323981" imgH="295238" progId="PBrush">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3810000"/>
                        <a:ext cx="83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592890324"/>
              </p:ext>
            </p:extLst>
          </p:nvPr>
        </p:nvGraphicFramePr>
        <p:xfrm>
          <a:off x="8077200" y="2971800"/>
          <a:ext cx="1066800" cy="731838"/>
        </p:xfrm>
        <a:graphic>
          <a:graphicData uri="http://schemas.openxmlformats.org/presentationml/2006/ole">
            <mc:AlternateContent xmlns:mc="http://schemas.openxmlformats.org/markup-compatibility/2006">
              <mc:Choice xmlns:v="urn:schemas-microsoft-com:vml" Requires="v">
                <p:oleObj spid="_x0000_s2659" name="Bitmap Image" r:id="rId18" imgW="323981" imgH="295238" progId="PBrush">
                  <p:embed/>
                </p:oleObj>
              </mc:Choice>
              <mc:Fallback>
                <p:oleObj name="Bitmap Image" r:id="rId18" imgW="323981" imgH="295238" progId="PBrush">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971800"/>
                        <a:ext cx="1066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1628733903"/>
              </p:ext>
            </p:extLst>
          </p:nvPr>
        </p:nvGraphicFramePr>
        <p:xfrm>
          <a:off x="6248400" y="2636838"/>
          <a:ext cx="1447800" cy="944562"/>
        </p:xfrm>
        <a:graphic>
          <a:graphicData uri="http://schemas.openxmlformats.org/presentationml/2006/ole">
            <mc:AlternateContent xmlns:mc="http://schemas.openxmlformats.org/markup-compatibility/2006">
              <mc:Choice xmlns:v="urn:schemas-microsoft-com:vml" Requires="v">
                <p:oleObj spid="_x0000_s2660" name="Bitmap Image" r:id="rId19" imgW="323981" imgH="295238" progId="PBrush">
                  <p:embed/>
                </p:oleObj>
              </mc:Choice>
              <mc:Fallback>
                <p:oleObj name="Bitmap Image" r:id="rId19" imgW="323981" imgH="295238" progId="PBrush">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36838"/>
                        <a:ext cx="1447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877828447"/>
              </p:ext>
            </p:extLst>
          </p:nvPr>
        </p:nvGraphicFramePr>
        <p:xfrm>
          <a:off x="5715000" y="3505200"/>
          <a:ext cx="1295400" cy="1295400"/>
        </p:xfrm>
        <a:graphic>
          <a:graphicData uri="http://schemas.openxmlformats.org/presentationml/2006/ole">
            <mc:AlternateContent xmlns:mc="http://schemas.openxmlformats.org/markup-compatibility/2006">
              <mc:Choice xmlns:v="urn:schemas-microsoft-com:vml" Requires="v">
                <p:oleObj spid="_x0000_s2661" name="Bitmap Image" r:id="rId20" imgW="323981" imgH="295238" progId="PBrush">
                  <p:embed/>
                </p:oleObj>
              </mc:Choice>
              <mc:Fallback>
                <p:oleObj name="Bitmap Image" r:id="rId20" imgW="323981" imgH="295238" progId="PBrush">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5052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Объект 23"/>
          <p:cNvGraphicFramePr>
            <a:graphicFrameLocks noChangeAspect="1"/>
          </p:cNvGraphicFramePr>
          <p:nvPr>
            <p:extLst>
              <p:ext uri="{D42A27DB-BD31-4B8C-83A1-F6EECF244321}">
                <p14:modId xmlns:p14="http://schemas.microsoft.com/office/powerpoint/2010/main" val="4294697580"/>
              </p:ext>
            </p:extLst>
          </p:nvPr>
        </p:nvGraphicFramePr>
        <p:xfrm>
          <a:off x="6400800" y="3200400"/>
          <a:ext cx="609600" cy="541338"/>
        </p:xfrm>
        <a:graphic>
          <a:graphicData uri="http://schemas.openxmlformats.org/presentationml/2006/ole">
            <mc:AlternateContent xmlns:mc="http://schemas.openxmlformats.org/markup-compatibility/2006">
              <mc:Choice xmlns:v="urn:schemas-microsoft-com:vml" Requires="v">
                <p:oleObj spid="_x0000_s2662" name="Bitmap Image" r:id="rId21" imgW="323981" imgH="295238" progId="PBrush">
                  <p:embed/>
                </p:oleObj>
              </mc:Choice>
              <mc:Fallback>
                <p:oleObj name="Bitmap Image" r:id="rId21" imgW="323981" imgH="295238" progId="PBrush">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0400"/>
                        <a:ext cx="6096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Объект 24"/>
          <p:cNvGraphicFramePr>
            <a:graphicFrameLocks noChangeAspect="1"/>
          </p:cNvGraphicFramePr>
          <p:nvPr>
            <p:extLst>
              <p:ext uri="{D42A27DB-BD31-4B8C-83A1-F6EECF244321}">
                <p14:modId xmlns:p14="http://schemas.microsoft.com/office/powerpoint/2010/main" val="1044149383"/>
              </p:ext>
            </p:extLst>
          </p:nvPr>
        </p:nvGraphicFramePr>
        <p:xfrm>
          <a:off x="6019800" y="3625850"/>
          <a:ext cx="685800" cy="565150"/>
        </p:xfrm>
        <a:graphic>
          <a:graphicData uri="http://schemas.openxmlformats.org/presentationml/2006/ole">
            <mc:AlternateContent xmlns:mc="http://schemas.openxmlformats.org/markup-compatibility/2006">
              <mc:Choice xmlns:v="urn:schemas-microsoft-com:vml" Requires="v">
                <p:oleObj spid="_x0000_s2663" name="Bitmap Image" r:id="rId22" imgW="323981" imgH="295238" progId="PBrush">
                  <p:embed/>
                </p:oleObj>
              </mc:Choice>
              <mc:Fallback>
                <p:oleObj name="Bitmap Image" r:id="rId22" imgW="323981" imgH="295238" progId="PBrush">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25850"/>
                        <a:ext cx="6858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Объект 25"/>
          <p:cNvGraphicFramePr>
            <a:graphicFrameLocks noChangeAspect="1"/>
          </p:cNvGraphicFramePr>
          <p:nvPr>
            <p:extLst>
              <p:ext uri="{D42A27DB-BD31-4B8C-83A1-F6EECF244321}">
                <p14:modId xmlns:p14="http://schemas.microsoft.com/office/powerpoint/2010/main" val="2582527684"/>
              </p:ext>
            </p:extLst>
          </p:nvPr>
        </p:nvGraphicFramePr>
        <p:xfrm>
          <a:off x="5638800" y="4572000"/>
          <a:ext cx="685800" cy="779463"/>
        </p:xfrm>
        <a:graphic>
          <a:graphicData uri="http://schemas.openxmlformats.org/presentationml/2006/ole">
            <mc:AlternateContent xmlns:mc="http://schemas.openxmlformats.org/markup-compatibility/2006">
              <mc:Choice xmlns:v="urn:schemas-microsoft-com:vml" Requires="v">
                <p:oleObj spid="_x0000_s2664" name="Bitmap Image" r:id="rId23" imgW="323981" imgH="295238" progId="PBrush">
                  <p:embed/>
                </p:oleObj>
              </mc:Choice>
              <mc:Fallback>
                <p:oleObj name="Bitmap Image" r:id="rId23" imgW="323981" imgH="295238" progId="PBrush">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72000"/>
                        <a:ext cx="685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1938311547"/>
              </p:ext>
            </p:extLst>
          </p:nvPr>
        </p:nvGraphicFramePr>
        <p:xfrm>
          <a:off x="4724400" y="4495800"/>
          <a:ext cx="990600" cy="550863"/>
        </p:xfrm>
        <a:graphic>
          <a:graphicData uri="http://schemas.openxmlformats.org/presentationml/2006/ole">
            <mc:AlternateContent xmlns:mc="http://schemas.openxmlformats.org/markup-compatibility/2006">
              <mc:Choice xmlns:v="urn:schemas-microsoft-com:vml" Requires="v">
                <p:oleObj spid="_x0000_s2665" name="Bitmap Image" r:id="rId24" imgW="323981" imgH="295238" progId="PBrush">
                  <p:embed/>
                </p:oleObj>
              </mc:Choice>
              <mc:Fallback>
                <p:oleObj name="Bitmap Image" r:id="rId24" imgW="323981" imgH="295238" progId="PBrush">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95800"/>
                        <a:ext cx="9906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Объект 27"/>
          <p:cNvGraphicFramePr>
            <a:graphicFrameLocks noChangeAspect="1"/>
          </p:cNvGraphicFramePr>
          <p:nvPr>
            <p:extLst>
              <p:ext uri="{D42A27DB-BD31-4B8C-83A1-F6EECF244321}">
                <p14:modId xmlns:p14="http://schemas.microsoft.com/office/powerpoint/2010/main" val="2711415361"/>
              </p:ext>
            </p:extLst>
          </p:nvPr>
        </p:nvGraphicFramePr>
        <p:xfrm>
          <a:off x="4800600" y="3810000"/>
          <a:ext cx="914400" cy="550863"/>
        </p:xfrm>
        <a:graphic>
          <a:graphicData uri="http://schemas.openxmlformats.org/presentationml/2006/ole">
            <mc:AlternateContent xmlns:mc="http://schemas.openxmlformats.org/markup-compatibility/2006">
              <mc:Choice xmlns:v="urn:schemas-microsoft-com:vml" Requires="v">
                <p:oleObj spid="_x0000_s2666" name="Bitmap Image" r:id="rId25" imgW="323981" imgH="295238" progId="PBrush">
                  <p:embed/>
                </p:oleObj>
              </mc:Choice>
              <mc:Fallback>
                <p:oleObj name="Bitmap Image" r:id="rId25" imgW="323981" imgH="295238" progId="PBrush">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0"/>
                        <a:ext cx="9144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val="25081684"/>
              </p:ext>
            </p:extLst>
          </p:nvPr>
        </p:nvGraphicFramePr>
        <p:xfrm>
          <a:off x="6248400" y="2362200"/>
          <a:ext cx="685800" cy="550863"/>
        </p:xfrm>
        <a:graphic>
          <a:graphicData uri="http://schemas.openxmlformats.org/presentationml/2006/ole">
            <mc:AlternateContent xmlns:mc="http://schemas.openxmlformats.org/markup-compatibility/2006">
              <mc:Choice xmlns:v="urn:schemas-microsoft-com:vml" Requires="v">
                <p:oleObj spid="_x0000_s2667" name="Bitmap Image" r:id="rId26" imgW="323981" imgH="295238" progId="PBrush">
                  <p:embed/>
                </p:oleObj>
              </mc:Choice>
              <mc:Fallback>
                <p:oleObj name="Bitmap Image" r:id="rId26" imgW="323981" imgH="295238" progId="PBrush">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362200"/>
                        <a:ext cx="6858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Объект 29"/>
          <p:cNvGraphicFramePr>
            <a:graphicFrameLocks noChangeAspect="1"/>
          </p:cNvGraphicFramePr>
          <p:nvPr>
            <p:extLst>
              <p:ext uri="{D42A27DB-BD31-4B8C-83A1-F6EECF244321}">
                <p14:modId xmlns:p14="http://schemas.microsoft.com/office/powerpoint/2010/main" val="850807717"/>
              </p:ext>
            </p:extLst>
          </p:nvPr>
        </p:nvGraphicFramePr>
        <p:xfrm>
          <a:off x="6934200" y="2133600"/>
          <a:ext cx="685800" cy="550863"/>
        </p:xfrm>
        <a:graphic>
          <a:graphicData uri="http://schemas.openxmlformats.org/presentationml/2006/ole">
            <mc:AlternateContent xmlns:mc="http://schemas.openxmlformats.org/markup-compatibility/2006">
              <mc:Choice xmlns:v="urn:schemas-microsoft-com:vml" Requires="v">
                <p:oleObj spid="_x0000_s2668" name="Bitmap Image" r:id="rId27" imgW="323981" imgH="295238" progId="PBrush">
                  <p:embed/>
                </p:oleObj>
              </mc:Choice>
              <mc:Fallback>
                <p:oleObj name="Bitmap Image" r:id="rId27" imgW="323981" imgH="295238" progId="PBrush">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133600"/>
                        <a:ext cx="6858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Объект 30"/>
          <p:cNvGraphicFramePr>
            <a:graphicFrameLocks noChangeAspect="1"/>
          </p:cNvGraphicFramePr>
          <p:nvPr>
            <p:extLst>
              <p:ext uri="{D42A27DB-BD31-4B8C-83A1-F6EECF244321}">
                <p14:modId xmlns:p14="http://schemas.microsoft.com/office/powerpoint/2010/main" val="2819823630"/>
              </p:ext>
            </p:extLst>
          </p:nvPr>
        </p:nvGraphicFramePr>
        <p:xfrm>
          <a:off x="7620000" y="2438400"/>
          <a:ext cx="838200" cy="550863"/>
        </p:xfrm>
        <a:graphic>
          <a:graphicData uri="http://schemas.openxmlformats.org/presentationml/2006/ole">
            <mc:AlternateContent xmlns:mc="http://schemas.openxmlformats.org/markup-compatibility/2006">
              <mc:Choice xmlns:v="urn:schemas-microsoft-com:vml" Requires="v">
                <p:oleObj spid="_x0000_s2669" name="Bitmap Image" r:id="rId28" imgW="323981" imgH="295238" progId="PBrush">
                  <p:embed/>
                </p:oleObj>
              </mc:Choice>
              <mc:Fallback>
                <p:oleObj name="Bitmap Image" r:id="rId28" imgW="323981" imgH="295238" progId="PBrush">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438400"/>
                        <a:ext cx="8382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Объект 31"/>
          <p:cNvGraphicFramePr>
            <a:graphicFrameLocks noChangeAspect="1"/>
          </p:cNvGraphicFramePr>
          <p:nvPr>
            <p:extLst>
              <p:ext uri="{D42A27DB-BD31-4B8C-83A1-F6EECF244321}">
                <p14:modId xmlns:p14="http://schemas.microsoft.com/office/powerpoint/2010/main" val="4077867957"/>
              </p:ext>
            </p:extLst>
          </p:nvPr>
        </p:nvGraphicFramePr>
        <p:xfrm>
          <a:off x="216795" y="2286000"/>
          <a:ext cx="8991600" cy="3825875"/>
        </p:xfrm>
        <a:graphic>
          <a:graphicData uri="http://schemas.openxmlformats.org/presentationml/2006/ole">
            <mc:AlternateContent xmlns:mc="http://schemas.openxmlformats.org/markup-compatibility/2006">
              <mc:Choice xmlns:v="urn:schemas-microsoft-com:vml" Requires="v">
                <p:oleObj spid="_x0000_s2670" name="Bitmap Image" r:id="rId29" imgW="8104762" imgH="2952381" progId="PBrush">
                  <p:embed/>
                </p:oleObj>
              </mc:Choice>
              <mc:Fallback>
                <p:oleObj name="Bitmap Image" r:id="rId29" imgW="8104762" imgH="2952381" progId="PBrush">
                  <p:embed/>
                  <p:pic>
                    <p:nvPicPr>
                      <p:cNvPr id="0" name="Object 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6795" y="2286000"/>
                        <a:ext cx="8991600" cy="3825875"/>
                      </a:xfrm>
                      <a:prstGeom prst="rect">
                        <a:avLst/>
                      </a:prstGeom>
                      <a:noFill/>
                      <a:ln>
                        <a:noFill/>
                      </a:ln>
                    </p:spPr>
                  </p:pic>
                </p:oleObj>
              </mc:Fallback>
            </mc:AlternateContent>
          </a:graphicData>
        </a:graphic>
      </p:graphicFrame>
      <p:graphicFrame>
        <p:nvGraphicFramePr>
          <p:cNvPr id="33" name="Объект 32"/>
          <p:cNvGraphicFramePr>
            <a:graphicFrameLocks noChangeAspect="1"/>
          </p:cNvGraphicFramePr>
          <p:nvPr/>
        </p:nvGraphicFramePr>
        <p:xfrm>
          <a:off x="457200" y="5257800"/>
          <a:ext cx="3733800" cy="457200"/>
        </p:xfrm>
        <a:graphic>
          <a:graphicData uri="http://schemas.openxmlformats.org/presentationml/2006/ole">
            <mc:AlternateContent xmlns:mc="http://schemas.openxmlformats.org/markup-compatibility/2006">
              <mc:Choice xmlns:v="urn:schemas-microsoft-com:vml" Requires="v">
                <p:oleObj spid="_x0000_s2671" name="Bitmap Image" r:id="rId31" imgW="323981" imgH="295238" progId="PBrush">
                  <p:embed/>
                </p:oleObj>
              </mc:Choice>
              <mc:Fallback>
                <p:oleObj name="Bitmap Image" r:id="rId31" imgW="323981" imgH="295238" progId="PBrush">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57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Объект 33"/>
          <p:cNvGraphicFramePr>
            <a:graphicFrameLocks noChangeAspect="1"/>
          </p:cNvGraphicFramePr>
          <p:nvPr/>
        </p:nvGraphicFramePr>
        <p:xfrm>
          <a:off x="2286000" y="3581400"/>
          <a:ext cx="609600" cy="434975"/>
        </p:xfrm>
        <a:graphic>
          <a:graphicData uri="http://schemas.openxmlformats.org/presentationml/2006/ole">
            <mc:AlternateContent xmlns:mc="http://schemas.openxmlformats.org/markup-compatibility/2006">
              <mc:Choice xmlns:v="urn:schemas-microsoft-com:vml" Requires="v">
                <p:oleObj spid="_x0000_s2672" name="Bitmap Image" r:id="rId32" imgW="323981" imgH="295238" progId="PBrush">
                  <p:embed/>
                </p:oleObj>
              </mc:Choice>
              <mc:Fallback>
                <p:oleObj name="Bitmap Image" r:id="rId32" imgW="323981" imgH="295238" progId="PBrush">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581400"/>
                        <a:ext cx="6096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Объект 34"/>
          <p:cNvGraphicFramePr>
            <a:graphicFrameLocks noChangeAspect="1"/>
          </p:cNvGraphicFramePr>
          <p:nvPr/>
        </p:nvGraphicFramePr>
        <p:xfrm>
          <a:off x="1066800" y="2984500"/>
          <a:ext cx="3200400" cy="444500"/>
        </p:xfrm>
        <a:graphic>
          <a:graphicData uri="http://schemas.openxmlformats.org/presentationml/2006/ole">
            <mc:AlternateContent xmlns:mc="http://schemas.openxmlformats.org/markup-compatibility/2006">
              <mc:Choice xmlns:v="urn:schemas-microsoft-com:vml" Requires="v">
                <p:oleObj spid="_x0000_s2673" name="Bitmap Image" r:id="rId33" imgW="323981" imgH="295238" progId="PBrush">
                  <p:embed/>
                </p:oleObj>
              </mc:Choice>
              <mc:Fallback>
                <p:oleObj name="Bitmap Image" r:id="rId33" imgW="323981" imgH="295238" progId="PBrush">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984500"/>
                        <a:ext cx="320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Объект 35"/>
          <p:cNvGraphicFramePr>
            <a:graphicFrameLocks noChangeAspect="1"/>
          </p:cNvGraphicFramePr>
          <p:nvPr/>
        </p:nvGraphicFramePr>
        <p:xfrm>
          <a:off x="457200" y="2971800"/>
          <a:ext cx="628650" cy="573088"/>
        </p:xfrm>
        <a:graphic>
          <a:graphicData uri="http://schemas.openxmlformats.org/presentationml/2006/ole">
            <mc:AlternateContent xmlns:mc="http://schemas.openxmlformats.org/markup-compatibility/2006">
              <mc:Choice xmlns:v="urn:schemas-microsoft-com:vml" Requires="v">
                <p:oleObj spid="_x0000_s2674" name="Bitmap Image" r:id="rId34" imgW="323981" imgH="295238" progId="PBrush">
                  <p:embed/>
                </p:oleObj>
              </mc:Choice>
              <mc:Fallback>
                <p:oleObj name="Bitmap Image" r:id="rId34" imgW="323981" imgH="295238" progId="PBrush">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71800"/>
                        <a:ext cx="6286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Объект 36"/>
          <p:cNvGraphicFramePr>
            <a:graphicFrameLocks noChangeAspect="1"/>
          </p:cNvGraphicFramePr>
          <p:nvPr/>
        </p:nvGraphicFramePr>
        <p:xfrm>
          <a:off x="6629400" y="5105400"/>
          <a:ext cx="914400" cy="558800"/>
        </p:xfrm>
        <a:graphic>
          <a:graphicData uri="http://schemas.openxmlformats.org/presentationml/2006/ole">
            <mc:AlternateContent xmlns:mc="http://schemas.openxmlformats.org/markup-compatibility/2006">
              <mc:Choice xmlns:v="urn:schemas-microsoft-com:vml" Requires="v">
                <p:oleObj spid="_x0000_s2675" name="Bitmap Image" r:id="rId35" imgW="323981" imgH="295238" progId="PBrush">
                  <p:embed/>
                </p:oleObj>
              </mc:Choice>
              <mc:Fallback>
                <p:oleObj name="Bitmap Image" r:id="rId35" imgW="323981" imgH="295238" progId="PBrush">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105400"/>
                        <a:ext cx="914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Объект 37"/>
          <p:cNvGraphicFramePr>
            <a:graphicFrameLocks noChangeAspect="1"/>
          </p:cNvGraphicFramePr>
          <p:nvPr/>
        </p:nvGraphicFramePr>
        <p:xfrm>
          <a:off x="457200" y="5029200"/>
          <a:ext cx="3733800" cy="228600"/>
        </p:xfrm>
        <a:graphic>
          <a:graphicData uri="http://schemas.openxmlformats.org/presentationml/2006/ole">
            <mc:AlternateContent xmlns:mc="http://schemas.openxmlformats.org/markup-compatibility/2006">
              <mc:Choice xmlns:v="urn:schemas-microsoft-com:vml" Requires="v">
                <p:oleObj spid="_x0000_s2676" name="Bitmap Image" r:id="rId36" imgW="323981" imgH="295238" progId="PBrush">
                  <p:embed/>
                </p:oleObj>
              </mc:Choice>
              <mc:Fallback>
                <p:oleObj name="Bitmap Image" r:id="rId36" imgW="323981" imgH="295238" progId="PBrush">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29200"/>
                        <a:ext cx="3733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Объект 38"/>
          <p:cNvGraphicFramePr>
            <a:graphicFrameLocks noChangeAspect="1"/>
          </p:cNvGraphicFramePr>
          <p:nvPr/>
        </p:nvGraphicFramePr>
        <p:xfrm>
          <a:off x="457200" y="4724400"/>
          <a:ext cx="3733800" cy="304800"/>
        </p:xfrm>
        <a:graphic>
          <a:graphicData uri="http://schemas.openxmlformats.org/presentationml/2006/ole">
            <mc:AlternateContent xmlns:mc="http://schemas.openxmlformats.org/markup-compatibility/2006">
              <mc:Choice xmlns:v="urn:schemas-microsoft-com:vml" Requires="v">
                <p:oleObj spid="_x0000_s2677" name="Bitmap Image" r:id="rId37" imgW="323981" imgH="295238" progId="PBrush">
                  <p:embed/>
                </p:oleObj>
              </mc:Choice>
              <mc:Fallback>
                <p:oleObj name="Bitmap Image" r:id="rId37" imgW="323981" imgH="295238" progId="PBrush">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244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Объект 39"/>
          <p:cNvGraphicFramePr>
            <a:graphicFrameLocks noChangeAspect="1"/>
          </p:cNvGraphicFramePr>
          <p:nvPr/>
        </p:nvGraphicFramePr>
        <p:xfrm>
          <a:off x="457200" y="4495800"/>
          <a:ext cx="3733800" cy="304800"/>
        </p:xfrm>
        <a:graphic>
          <a:graphicData uri="http://schemas.openxmlformats.org/presentationml/2006/ole">
            <mc:AlternateContent xmlns:mc="http://schemas.openxmlformats.org/markup-compatibility/2006">
              <mc:Choice xmlns:v="urn:schemas-microsoft-com:vml" Requires="v">
                <p:oleObj spid="_x0000_s2678" name="Bitmap Image" r:id="rId38" imgW="323981" imgH="295238" progId="PBrush">
                  <p:embed/>
                </p:oleObj>
              </mc:Choice>
              <mc:Fallback>
                <p:oleObj name="Bitmap Image" r:id="rId38" imgW="323981" imgH="295238" progId="PBrush">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958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Объект 40"/>
          <p:cNvGraphicFramePr>
            <a:graphicFrameLocks noChangeAspect="1"/>
          </p:cNvGraphicFramePr>
          <p:nvPr/>
        </p:nvGraphicFramePr>
        <p:xfrm>
          <a:off x="457200" y="4191000"/>
          <a:ext cx="3733800" cy="304800"/>
        </p:xfrm>
        <a:graphic>
          <a:graphicData uri="http://schemas.openxmlformats.org/presentationml/2006/ole">
            <mc:AlternateContent xmlns:mc="http://schemas.openxmlformats.org/markup-compatibility/2006">
              <mc:Choice xmlns:v="urn:schemas-microsoft-com:vml" Requires="v">
                <p:oleObj spid="_x0000_s2679" name="Bitmap Image" r:id="rId39" imgW="323981" imgH="295238" progId="PBrush">
                  <p:embed/>
                </p:oleObj>
              </mc:Choice>
              <mc:Fallback>
                <p:oleObj name="Bitmap Image" r:id="rId39" imgW="323981" imgH="295238" progId="PBrush">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910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Объект 41"/>
          <p:cNvGraphicFramePr>
            <a:graphicFrameLocks noChangeAspect="1"/>
          </p:cNvGraphicFramePr>
          <p:nvPr/>
        </p:nvGraphicFramePr>
        <p:xfrm>
          <a:off x="457200" y="3962400"/>
          <a:ext cx="3733800" cy="304800"/>
        </p:xfrm>
        <a:graphic>
          <a:graphicData uri="http://schemas.openxmlformats.org/presentationml/2006/ole">
            <mc:AlternateContent xmlns:mc="http://schemas.openxmlformats.org/markup-compatibility/2006">
              <mc:Choice xmlns:v="urn:schemas-microsoft-com:vml" Requires="v">
                <p:oleObj spid="_x0000_s2680" name="Bitmap Image" r:id="rId40" imgW="323981" imgH="295238" progId="PBrush">
                  <p:embed/>
                </p:oleObj>
              </mc:Choice>
              <mc:Fallback>
                <p:oleObj name="Bitmap Image" r:id="rId40" imgW="323981" imgH="295238" progId="PBrush">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624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Объект 42"/>
          <p:cNvGraphicFramePr>
            <a:graphicFrameLocks noChangeAspect="1"/>
          </p:cNvGraphicFramePr>
          <p:nvPr/>
        </p:nvGraphicFramePr>
        <p:xfrm>
          <a:off x="457200" y="3581400"/>
          <a:ext cx="3733800" cy="457200"/>
        </p:xfrm>
        <a:graphic>
          <a:graphicData uri="http://schemas.openxmlformats.org/presentationml/2006/ole">
            <mc:AlternateContent xmlns:mc="http://schemas.openxmlformats.org/markup-compatibility/2006">
              <mc:Choice xmlns:v="urn:schemas-microsoft-com:vml" Requires="v">
                <p:oleObj spid="_x0000_s2681" name="Bitmap Image" r:id="rId41" imgW="323981" imgH="295238" progId="PBrush">
                  <p:embed/>
                </p:oleObj>
              </mc:Choice>
              <mc:Fallback>
                <p:oleObj name="Bitmap Image" r:id="rId41" imgW="323981" imgH="295238" progId="PBrush">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81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Объект 43"/>
          <p:cNvGraphicFramePr>
            <a:graphicFrameLocks noChangeAspect="1"/>
          </p:cNvGraphicFramePr>
          <p:nvPr/>
        </p:nvGraphicFramePr>
        <p:xfrm>
          <a:off x="457200" y="3352800"/>
          <a:ext cx="3733800" cy="304800"/>
        </p:xfrm>
        <a:graphic>
          <a:graphicData uri="http://schemas.openxmlformats.org/presentationml/2006/ole">
            <mc:AlternateContent xmlns:mc="http://schemas.openxmlformats.org/markup-compatibility/2006">
              <mc:Choice xmlns:v="urn:schemas-microsoft-com:vml" Requires="v">
                <p:oleObj spid="_x0000_s2682" name="Bitmap Image" r:id="rId42" imgW="323981" imgH="295238" progId="PBrush">
                  <p:embed/>
                </p:oleObj>
              </mc:Choice>
              <mc:Fallback>
                <p:oleObj name="Bitmap Image" r:id="rId42" imgW="323981" imgH="295238" progId="PBrush">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Объект 44"/>
          <p:cNvGraphicFramePr>
            <a:graphicFrameLocks noChangeAspect="1"/>
          </p:cNvGraphicFramePr>
          <p:nvPr/>
        </p:nvGraphicFramePr>
        <p:xfrm>
          <a:off x="8458200" y="3962400"/>
          <a:ext cx="838200" cy="685800"/>
        </p:xfrm>
        <a:graphic>
          <a:graphicData uri="http://schemas.openxmlformats.org/presentationml/2006/ole">
            <mc:AlternateContent xmlns:mc="http://schemas.openxmlformats.org/markup-compatibility/2006">
              <mc:Choice xmlns:v="urn:schemas-microsoft-com:vml" Requires="v">
                <p:oleObj spid="_x0000_s2683" name="Bitmap Image" r:id="rId43" imgW="323981" imgH="295238" progId="PBrush">
                  <p:embed/>
                </p:oleObj>
              </mc:Choice>
              <mc:Fallback>
                <p:oleObj name="Bitmap Image" r:id="rId43" imgW="323981" imgH="295238" progId="PBrush">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3962400"/>
                        <a:ext cx="83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Объект 45"/>
          <p:cNvGraphicFramePr>
            <a:graphicFrameLocks noChangeAspect="1"/>
          </p:cNvGraphicFramePr>
          <p:nvPr/>
        </p:nvGraphicFramePr>
        <p:xfrm>
          <a:off x="8229600" y="3124200"/>
          <a:ext cx="1066800" cy="731838"/>
        </p:xfrm>
        <a:graphic>
          <a:graphicData uri="http://schemas.openxmlformats.org/presentationml/2006/ole">
            <mc:AlternateContent xmlns:mc="http://schemas.openxmlformats.org/markup-compatibility/2006">
              <mc:Choice xmlns:v="urn:schemas-microsoft-com:vml" Requires="v">
                <p:oleObj spid="_x0000_s2684" name="Bitmap Image" r:id="rId44" imgW="323981" imgH="295238" progId="PBrush">
                  <p:embed/>
                </p:oleObj>
              </mc:Choice>
              <mc:Fallback>
                <p:oleObj name="Bitmap Image" r:id="rId44" imgW="323981" imgH="295238" progId="PBrush">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124200"/>
                        <a:ext cx="1066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Объект 46"/>
          <p:cNvGraphicFramePr>
            <a:graphicFrameLocks noChangeAspect="1"/>
          </p:cNvGraphicFramePr>
          <p:nvPr/>
        </p:nvGraphicFramePr>
        <p:xfrm>
          <a:off x="6400800" y="2789238"/>
          <a:ext cx="1447800" cy="944562"/>
        </p:xfrm>
        <a:graphic>
          <a:graphicData uri="http://schemas.openxmlformats.org/presentationml/2006/ole">
            <mc:AlternateContent xmlns:mc="http://schemas.openxmlformats.org/markup-compatibility/2006">
              <mc:Choice xmlns:v="urn:schemas-microsoft-com:vml" Requires="v">
                <p:oleObj spid="_x0000_s2685" name="Bitmap Image" r:id="rId45" imgW="323981" imgH="295238" progId="PBrush">
                  <p:embed/>
                </p:oleObj>
              </mc:Choice>
              <mc:Fallback>
                <p:oleObj name="Bitmap Image" r:id="rId45" imgW="323981" imgH="295238" progId="PBrush">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89238"/>
                        <a:ext cx="1447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Объект 47"/>
          <p:cNvGraphicFramePr>
            <a:graphicFrameLocks noChangeAspect="1"/>
          </p:cNvGraphicFramePr>
          <p:nvPr/>
        </p:nvGraphicFramePr>
        <p:xfrm>
          <a:off x="5867400" y="3657600"/>
          <a:ext cx="1295400" cy="1295400"/>
        </p:xfrm>
        <a:graphic>
          <a:graphicData uri="http://schemas.openxmlformats.org/presentationml/2006/ole">
            <mc:AlternateContent xmlns:mc="http://schemas.openxmlformats.org/markup-compatibility/2006">
              <mc:Choice xmlns:v="urn:schemas-microsoft-com:vml" Requires="v">
                <p:oleObj spid="_x0000_s2686" name="Bitmap Image" r:id="rId46" imgW="323981" imgH="295238" progId="PBrush">
                  <p:embed/>
                </p:oleObj>
              </mc:Choice>
              <mc:Fallback>
                <p:oleObj name="Bitmap Image" r:id="rId46" imgW="323981" imgH="295238" progId="PBrush">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6576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Объект 48"/>
          <p:cNvGraphicFramePr>
            <a:graphicFrameLocks noChangeAspect="1"/>
          </p:cNvGraphicFramePr>
          <p:nvPr/>
        </p:nvGraphicFramePr>
        <p:xfrm>
          <a:off x="6553200" y="3352800"/>
          <a:ext cx="609600" cy="541338"/>
        </p:xfrm>
        <a:graphic>
          <a:graphicData uri="http://schemas.openxmlformats.org/presentationml/2006/ole">
            <mc:AlternateContent xmlns:mc="http://schemas.openxmlformats.org/markup-compatibility/2006">
              <mc:Choice xmlns:v="urn:schemas-microsoft-com:vml" Requires="v">
                <p:oleObj spid="_x0000_s2687" name="Bitmap Image" r:id="rId47" imgW="323981" imgH="295238" progId="PBrush">
                  <p:embed/>
                </p:oleObj>
              </mc:Choice>
              <mc:Fallback>
                <p:oleObj name="Bitmap Image" r:id="rId47" imgW="323981" imgH="295238" progId="PBrush">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52800"/>
                        <a:ext cx="6096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Объект 49"/>
          <p:cNvGraphicFramePr>
            <a:graphicFrameLocks noChangeAspect="1"/>
          </p:cNvGraphicFramePr>
          <p:nvPr/>
        </p:nvGraphicFramePr>
        <p:xfrm>
          <a:off x="6172200" y="3778250"/>
          <a:ext cx="685800" cy="565150"/>
        </p:xfrm>
        <a:graphic>
          <a:graphicData uri="http://schemas.openxmlformats.org/presentationml/2006/ole">
            <mc:AlternateContent xmlns:mc="http://schemas.openxmlformats.org/markup-compatibility/2006">
              <mc:Choice xmlns:v="urn:schemas-microsoft-com:vml" Requires="v">
                <p:oleObj spid="_x0000_s2688" name="Bitmap Image" r:id="rId48" imgW="323981" imgH="295238" progId="PBrush">
                  <p:embed/>
                </p:oleObj>
              </mc:Choice>
              <mc:Fallback>
                <p:oleObj name="Bitmap Image" r:id="rId48" imgW="323981" imgH="295238" progId="PBrush">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78250"/>
                        <a:ext cx="6858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Объект 50"/>
          <p:cNvGraphicFramePr>
            <a:graphicFrameLocks noChangeAspect="1"/>
          </p:cNvGraphicFramePr>
          <p:nvPr/>
        </p:nvGraphicFramePr>
        <p:xfrm>
          <a:off x="5791200" y="4724400"/>
          <a:ext cx="685800" cy="779463"/>
        </p:xfrm>
        <a:graphic>
          <a:graphicData uri="http://schemas.openxmlformats.org/presentationml/2006/ole">
            <mc:AlternateContent xmlns:mc="http://schemas.openxmlformats.org/markup-compatibility/2006">
              <mc:Choice xmlns:v="urn:schemas-microsoft-com:vml" Requires="v">
                <p:oleObj spid="_x0000_s2689" name="Bitmap Image" r:id="rId49" imgW="323981" imgH="295238" progId="PBrush">
                  <p:embed/>
                </p:oleObj>
              </mc:Choice>
              <mc:Fallback>
                <p:oleObj name="Bitmap Image" r:id="rId49" imgW="323981" imgH="295238" progId="PBrush">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724400"/>
                        <a:ext cx="685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Объект 51"/>
          <p:cNvGraphicFramePr>
            <a:graphicFrameLocks noChangeAspect="1"/>
          </p:cNvGraphicFramePr>
          <p:nvPr/>
        </p:nvGraphicFramePr>
        <p:xfrm>
          <a:off x="4876800" y="4648200"/>
          <a:ext cx="990600" cy="550863"/>
        </p:xfrm>
        <a:graphic>
          <a:graphicData uri="http://schemas.openxmlformats.org/presentationml/2006/ole">
            <mc:AlternateContent xmlns:mc="http://schemas.openxmlformats.org/markup-compatibility/2006">
              <mc:Choice xmlns:v="urn:schemas-microsoft-com:vml" Requires="v">
                <p:oleObj spid="_x0000_s2690" name="Bitmap Image" r:id="rId50" imgW="323981" imgH="295238" progId="PBrush">
                  <p:embed/>
                </p:oleObj>
              </mc:Choice>
              <mc:Fallback>
                <p:oleObj name="Bitmap Image" r:id="rId50" imgW="323981" imgH="295238" progId="PBrush">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648200"/>
                        <a:ext cx="9906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Объект 52"/>
          <p:cNvGraphicFramePr>
            <a:graphicFrameLocks noChangeAspect="1"/>
          </p:cNvGraphicFramePr>
          <p:nvPr/>
        </p:nvGraphicFramePr>
        <p:xfrm>
          <a:off x="4953000" y="3962400"/>
          <a:ext cx="914400" cy="550863"/>
        </p:xfrm>
        <a:graphic>
          <a:graphicData uri="http://schemas.openxmlformats.org/presentationml/2006/ole">
            <mc:AlternateContent xmlns:mc="http://schemas.openxmlformats.org/markup-compatibility/2006">
              <mc:Choice xmlns:v="urn:schemas-microsoft-com:vml" Requires="v">
                <p:oleObj spid="_x0000_s2691" name="Bitmap Image" r:id="rId51" imgW="323981" imgH="295238" progId="PBrush">
                  <p:embed/>
                </p:oleObj>
              </mc:Choice>
              <mc:Fallback>
                <p:oleObj name="Bitmap Image" r:id="rId51" imgW="323981" imgH="295238" progId="PBrush">
                  <p:embed/>
                  <p:pic>
                    <p:nvPicPr>
                      <p:cNvPr id="0"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962400"/>
                        <a:ext cx="9144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Объект 53"/>
          <p:cNvGraphicFramePr>
            <a:graphicFrameLocks noChangeAspect="1"/>
          </p:cNvGraphicFramePr>
          <p:nvPr/>
        </p:nvGraphicFramePr>
        <p:xfrm>
          <a:off x="6400800" y="2514600"/>
          <a:ext cx="685800" cy="550863"/>
        </p:xfrm>
        <a:graphic>
          <a:graphicData uri="http://schemas.openxmlformats.org/presentationml/2006/ole">
            <mc:AlternateContent xmlns:mc="http://schemas.openxmlformats.org/markup-compatibility/2006">
              <mc:Choice xmlns:v="urn:schemas-microsoft-com:vml" Requires="v">
                <p:oleObj spid="_x0000_s2692" name="Bitmap Image" r:id="rId52" imgW="323981" imgH="295238" progId="PBrush">
                  <p:embed/>
                </p:oleObj>
              </mc:Choice>
              <mc:Fallback>
                <p:oleObj name="Bitmap Image" r:id="rId52" imgW="323981" imgH="295238" progId="PBrush">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514600"/>
                        <a:ext cx="6858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 name="Объект 54"/>
          <p:cNvGraphicFramePr>
            <a:graphicFrameLocks noChangeAspect="1"/>
          </p:cNvGraphicFramePr>
          <p:nvPr/>
        </p:nvGraphicFramePr>
        <p:xfrm>
          <a:off x="7086600" y="2286000"/>
          <a:ext cx="685800" cy="550863"/>
        </p:xfrm>
        <a:graphic>
          <a:graphicData uri="http://schemas.openxmlformats.org/presentationml/2006/ole">
            <mc:AlternateContent xmlns:mc="http://schemas.openxmlformats.org/markup-compatibility/2006">
              <mc:Choice xmlns:v="urn:schemas-microsoft-com:vml" Requires="v">
                <p:oleObj spid="_x0000_s2693" name="Bitmap Image" r:id="rId53" imgW="323981" imgH="295238" progId="PBrush">
                  <p:embed/>
                </p:oleObj>
              </mc:Choice>
              <mc:Fallback>
                <p:oleObj name="Bitmap Image" r:id="rId53" imgW="323981" imgH="295238" progId="PBrush">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86000"/>
                        <a:ext cx="6858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Объект 55"/>
          <p:cNvGraphicFramePr>
            <a:graphicFrameLocks noChangeAspect="1"/>
          </p:cNvGraphicFramePr>
          <p:nvPr/>
        </p:nvGraphicFramePr>
        <p:xfrm>
          <a:off x="7772400" y="2590800"/>
          <a:ext cx="838200" cy="550863"/>
        </p:xfrm>
        <a:graphic>
          <a:graphicData uri="http://schemas.openxmlformats.org/presentationml/2006/ole">
            <mc:AlternateContent xmlns:mc="http://schemas.openxmlformats.org/markup-compatibility/2006">
              <mc:Choice xmlns:v="urn:schemas-microsoft-com:vml" Requires="v">
                <p:oleObj spid="_x0000_s2694" name="Bitmap Image" r:id="rId54" imgW="323981" imgH="295238" progId="PBrush">
                  <p:embed/>
                </p:oleObj>
              </mc:Choice>
              <mc:Fallback>
                <p:oleObj name="Bitmap Image" r:id="rId54" imgW="323981" imgH="295238" progId="PBrush">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590800"/>
                        <a:ext cx="8382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33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nodeType="clickEffect">
                                  <p:stCondLst>
                                    <p:cond delay="0"/>
                                  </p:stCondLst>
                                  <p:childTnLst>
                                    <p:animEffect transition="out" filter="blinds(vertical)">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35" presetClass="emph" presetSubtype="0" repeatCount="3000" fill="hold" nodeType="withEffect">
                                  <p:stCondLst>
                                    <p:cond delay="0"/>
                                  </p:stCondLst>
                                  <p:childTnLst>
                                    <p:anim calcmode="discrete" valueType="str">
                                      <p:cBhvr>
                                        <p:cTn id="9" dur="1000" fill="hold"/>
                                        <p:tgtEl>
                                          <p:spTgt spid="3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8"/>
                                            </p:cond>
                                          </p:stCondLst>
                                        </p:cTn>
                                        <p:tgtEl>
                                          <p:spTgt spid="3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3" presetClass="exit" presetSubtype="5" fill="hold" nodeType="clickEffect">
                                  <p:stCondLst>
                                    <p:cond delay="0"/>
                                  </p:stCondLst>
                                  <p:childTnLst>
                                    <p:animEffect transition="out" filter="blinds(vertical)">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par>
                                <p:cTn id="15" presetID="3" presetClass="exit" presetSubtype="5" fill="hold" nodeType="withEffect">
                                  <p:stCondLst>
                                    <p:cond delay="0"/>
                                  </p:stCondLst>
                                  <p:childTnLst>
                                    <p:animEffect transition="out" filter="blinds(vertical)">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par>
                                <p:cTn id="18" presetID="35" presetClass="emph" presetSubtype="0" repeatCount="3000" fill="hold" nodeType="withEffect">
                                  <p:stCondLst>
                                    <p:cond delay="0"/>
                                  </p:stCondLst>
                                  <p:childTnLst>
                                    <p:anim calcmode="discrete" valueType="str">
                                      <p:cBhvr>
                                        <p:cTn id="19" dur="1000" fill="hold"/>
                                        <p:tgtEl>
                                          <p:spTgt spid="4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8"/>
                                            </p:cond>
                                          </p:stCondLst>
                                        </p:cTn>
                                        <p:tgtEl>
                                          <p:spTgt spid="45"/>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3" presetClass="exit" presetSubtype="5" fill="hold" nodeType="clickEffect">
                                  <p:stCondLst>
                                    <p:cond delay="0"/>
                                  </p:stCondLst>
                                  <p:childTnLst>
                                    <p:animEffect transition="out" filter="blinds(vertical)">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par>
                                <p:cTn id="25" presetID="35" presetClass="emph" presetSubtype="0" repeatCount="3000" fill="hold" nodeType="withEffect">
                                  <p:stCondLst>
                                    <p:cond delay="0"/>
                                  </p:stCondLst>
                                  <p:childTnLst>
                                    <p:anim calcmode="discrete" valueType="str">
                                      <p:cBhvr>
                                        <p:cTn id="26" dur="1000" fill="hold"/>
                                        <p:tgtEl>
                                          <p:spTgt spid="4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25"/>
                                            </p:cond>
                                          </p:stCondLst>
                                        </p:cTn>
                                        <p:tgtEl>
                                          <p:spTgt spid="4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 presetClass="exit" presetSubtype="5" fill="hold" nodeType="clickEffect">
                                  <p:stCondLst>
                                    <p:cond delay="0"/>
                                  </p:stCondLst>
                                  <p:childTnLst>
                                    <p:animEffect transition="out" filter="blinds(vertical)">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3" presetClass="exit" presetSubtype="5" fill="hold" nodeType="withEffect">
                                  <p:stCondLst>
                                    <p:cond delay="0"/>
                                  </p:stCondLst>
                                  <p:childTnLst>
                                    <p:animEffect transition="out" filter="blinds(vertical)">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5" presetClass="emph" presetSubtype="0" repeatCount="3000" fill="hold" nodeType="withEffect">
                                  <p:stCondLst>
                                    <p:cond delay="0"/>
                                  </p:stCondLst>
                                  <p:childTnLst>
                                    <p:anim calcmode="discrete" valueType="str">
                                      <p:cBhvr>
                                        <p:cTn id="36" dur="1000" fill="hold"/>
                                        <p:tgtEl>
                                          <p:spTgt spid="4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35"/>
                                            </p:cond>
                                          </p:stCondLst>
                                        </p:cTn>
                                        <p:tgtEl>
                                          <p:spTgt spid="47"/>
                                        </p:tgtEl>
                                        <p:attrNameLst>
                                          <p:attrName>style.visibility</p:attrName>
                                        </p:attrNameLst>
                                      </p:cBhvr>
                                      <p:to>
                                        <p:strVal val="hidden"/>
                                      </p:to>
                                    </p:set>
                                  </p:subTnLst>
                                </p:cTn>
                              </p:par>
                              <p:par>
                                <p:cTn id="37" presetID="35" presetClass="emph" presetSubtype="0" repeatCount="3000" fill="hold" nodeType="withEffect">
                                  <p:stCondLst>
                                    <p:cond delay="0"/>
                                  </p:stCondLst>
                                  <p:childTnLst>
                                    <p:anim calcmode="discrete" valueType="str">
                                      <p:cBhvr>
                                        <p:cTn id="38" dur="1000" fill="hold"/>
                                        <p:tgtEl>
                                          <p:spTgt spid="48"/>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37"/>
                                            </p:cond>
                                          </p:stCondLst>
                                        </p:cTn>
                                        <p:tgtEl>
                                          <p:spTgt spid="4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3" presetClass="exit" presetSubtype="5" fill="hold" nodeType="clickEffect">
                                  <p:stCondLst>
                                    <p:cond delay="0"/>
                                  </p:stCondLst>
                                  <p:childTnLst>
                                    <p:animEffect transition="out" filter="blinds(vertical)">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par>
                                <p:cTn id="44" presetID="35" presetClass="emph" presetSubtype="0" repeatCount="3000" fill="hold" nodeType="withEffect">
                                  <p:stCondLst>
                                    <p:cond delay="0"/>
                                  </p:stCondLst>
                                  <p:childTnLst>
                                    <p:anim calcmode="discrete" valueType="str">
                                      <p:cBhvr>
                                        <p:cTn id="45" dur="1000" fill="hold"/>
                                        <p:tgtEl>
                                          <p:spTgt spid="49"/>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44"/>
                                            </p:cond>
                                          </p:stCondLst>
                                        </p:cTn>
                                        <p:tgtEl>
                                          <p:spTgt spid="49"/>
                                        </p:tgtEl>
                                        <p:attrNameLst>
                                          <p:attrName>style.visibility</p:attrName>
                                        </p:attrNameLst>
                                      </p:cBhvr>
                                      <p:to>
                                        <p:strVal val="hidden"/>
                                      </p:to>
                                    </p:set>
                                  </p:subTnLst>
                                </p:cTn>
                              </p:par>
                              <p:par>
                                <p:cTn id="46" presetID="35" presetClass="emph" presetSubtype="0" repeatCount="3000" fill="hold" nodeType="withEffect">
                                  <p:stCondLst>
                                    <p:cond delay="0"/>
                                  </p:stCondLst>
                                  <p:childTnLst>
                                    <p:anim calcmode="discrete" valueType="str">
                                      <p:cBhvr>
                                        <p:cTn id="47" dur="1000" fill="hold"/>
                                        <p:tgtEl>
                                          <p:spTgt spid="50"/>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46"/>
                                            </p:cond>
                                          </p:stCondLst>
                                        </p:cTn>
                                        <p:tgtEl>
                                          <p:spTgt spid="5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3" presetClass="exit" presetSubtype="5" fill="hold" nodeType="clickEffect">
                                  <p:stCondLst>
                                    <p:cond delay="0"/>
                                  </p:stCondLst>
                                  <p:childTnLst>
                                    <p:animEffect transition="out" filter="blinds(vertical)">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par>
                                <p:cTn id="53" presetID="35" presetClass="emph" presetSubtype="0" repeatCount="3000" fill="hold" nodeType="withEffect">
                                  <p:stCondLst>
                                    <p:cond delay="0"/>
                                  </p:stCondLst>
                                  <p:childTnLst>
                                    <p:anim calcmode="discrete" valueType="str">
                                      <p:cBhvr>
                                        <p:cTn id="54" dur="1000" fill="hold"/>
                                        <p:tgtEl>
                                          <p:spTgt spid="51"/>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3"/>
                                            </p:cond>
                                          </p:stCondLst>
                                        </p:cTn>
                                        <p:tgtEl>
                                          <p:spTgt spid="51"/>
                                        </p:tgtEl>
                                        <p:attrNameLst>
                                          <p:attrName>style.visibility</p:attrName>
                                        </p:attrNameLst>
                                      </p:cBhvr>
                                      <p:to>
                                        <p:strVal val="hidden"/>
                                      </p:to>
                                    </p:set>
                                  </p:subTnLst>
                                </p:cTn>
                              </p:par>
                              <p:par>
                                <p:cTn id="55" presetID="35" presetClass="emph" presetSubtype="0" repeatCount="3000" fill="hold" nodeType="withEffect">
                                  <p:stCondLst>
                                    <p:cond delay="0"/>
                                  </p:stCondLst>
                                  <p:childTnLst>
                                    <p:anim calcmode="discrete" valueType="str">
                                      <p:cBhvr>
                                        <p:cTn id="56" dur="1000" fill="hold"/>
                                        <p:tgtEl>
                                          <p:spTgt spid="52"/>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5"/>
                                            </p:cond>
                                          </p:stCondLst>
                                        </p:cTn>
                                        <p:tgtEl>
                                          <p:spTgt spid="52"/>
                                        </p:tgtEl>
                                        <p:attrNameLst>
                                          <p:attrName>style.visibility</p:attrName>
                                        </p:attrNameLst>
                                      </p:cBhvr>
                                      <p:to>
                                        <p:strVal val="hidden"/>
                                      </p:to>
                                    </p:set>
                                  </p:subTnLst>
                                </p:cTn>
                              </p:par>
                              <p:par>
                                <p:cTn id="57" presetID="35" presetClass="emph" presetSubtype="0" repeatCount="3000" fill="hold" nodeType="withEffect">
                                  <p:stCondLst>
                                    <p:cond delay="0"/>
                                  </p:stCondLst>
                                  <p:childTnLst>
                                    <p:anim calcmode="discrete" valueType="str">
                                      <p:cBhvr>
                                        <p:cTn id="58" dur="1000" fill="hold"/>
                                        <p:tgtEl>
                                          <p:spTgt spid="53"/>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7"/>
                                            </p:cond>
                                          </p:stCondLst>
                                        </p:cTn>
                                        <p:tgtEl>
                                          <p:spTgt spid="53"/>
                                        </p:tgtEl>
                                        <p:attrNameLst>
                                          <p:attrName>style.visibility</p:attrName>
                                        </p:attrNameLst>
                                      </p:cBhvr>
                                      <p:to>
                                        <p:strVal val="hidden"/>
                                      </p:to>
                                    </p:set>
                                  </p:subTnLst>
                                </p:cTn>
                              </p:par>
                              <p:par>
                                <p:cTn id="59" presetID="35" presetClass="emph" presetSubtype="0" repeatCount="3000" fill="hold" nodeType="withEffect">
                                  <p:stCondLst>
                                    <p:cond delay="0"/>
                                  </p:stCondLst>
                                  <p:childTnLst>
                                    <p:anim calcmode="discrete" valueType="str">
                                      <p:cBhvr>
                                        <p:cTn id="60" dur="1000" fill="hold"/>
                                        <p:tgtEl>
                                          <p:spTgt spid="5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59"/>
                                            </p:cond>
                                          </p:stCondLst>
                                        </p:cTn>
                                        <p:tgtEl>
                                          <p:spTgt spid="54"/>
                                        </p:tgtEl>
                                        <p:attrNameLst>
                                          <p:attrName>style.visibility</p:attrName>
                                        </p:attrNameLst>
                                      </p:cBhvr>
                                      <p:to>
                                        <p:strVal val="hidden"/>
                                      </p:to>
                                    </p:set>
                                  </p:subTnLst>
                                </p:cTn>
                              </p:par>
                              <p:par>
                                <p:cTn id="61" presetID="35" presetClass="emph" presetSubtype="0" repeatCount="3000" fill="hold" nodeType="withEffect">
                                  <p:stCondLst>
                                    <p:cond delay="0"/>
                                  </p:stCondLst>
                                  <p:childTnLst>
                                    <p:anim calcmode="discrete" valueType="str">
                                      <p:cBhvr>
                                        <p:cTn id="62" dur="1000" fill="hold"/>
                                        <p:tgtEl>
                                          <p:spTgt spid="5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61"/>
                                            </p:cond>
                                          </p:stCondLst>
                                        </p:cTn>
                                        <p:tgtEl>
                                          <p:spTgt spid="55"/>
                                        </p:tgtEl>
                                        <p:attrNameLst>
                                          <p:attrName>style.visibility</p:attrName>
                                        </p:attrNameLst>
                                      </p:cBhvr>
                                      <p:to>
                                        <p:strVal val="hidden"/>
                                      </p:to>
                                    </p:set>
                                  </p:subTnLst>
                                </p:cTn>
                              </p:par>
                              <p:par>
                                <p:cTn id="63" presetID="35" presetClass="emph" presetSubtype="0" repeatCount="3000" fill="hold" nodeType="withEffect">
                                  <p:stCondLst>
                                    <p:cond delay="0"/>
                                  </p:stCondLst>
                                  <p:childTnLst>
                                    <p:anim calcmode="discrete" valueType="str">
                                      <p:cBhvr>
                                        <p:cTn id="64" dur="1000" fill="hold"/>
                                        <p:tgtEl>
                                          <p:spTgt spid="5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63"/>
                                            </p:cond>
                                          </p:stCondLst>
                                        </p:cTn>
                                        <p:tgtEl>
                                          <p:spTgt spid="56"/>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3" presetClass="exit" presetSubtype="5" fill="hold" nodeType="clickEffect">
                                  <p:stCondLst>
                                    <p:cond delay="0"/>
                                  </p:stCondLst>
                                  <p:childTnLst>
                                    <p:animEffect transition="out" filter="blinds(vertical)">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5" fill="hold" nodeType="clickEffect">
                                  <p:stCondLst>
                                    <p:cond delay="0"/>
                                  </p:stCondLst>
                                  <p:childTnLst>
                                    <p:animEffect transition="out" filter="blinds(vertical)">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xit" presetSubtype="5" fill="hold" nodeType="clickEffect">
                                  <p:stCondLst>
                                    <p:cond delay="0"/>
                                  </p:stCondLst>
                                  <p:childTnLst>
                                    <p:animEffect transition="out" filter="blinds(vertical)">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Air interface</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sp>
        <p:nvSpPr>
          <p:cNvPr id="4" name="Скругленный прямоугольник 3"/>
          <p:cNvSpPr/>
          <p:nvPr/>
        </p:nvSpPr>
        <p:spPr>
          <a:xfrm>
            <a:off x="3960832" y="1556792"/>
            <a:ext cx="2376264"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200" dirty="0" smtClean="0"/>
              <a:t>Air interface</a:t>
            </a:r>
            <a:endParaRPr lang="ru-RU" sz="2200" dirty="0"/>
          </a:p>
        </p:txBody>
      </p:sp>
      <p:cxnSp>
        <p:nvCxnSpPr>
          <p:cNvPr id="6" name="Прямая со стрелкой 5"/>
          <p:cNvCxnSpPr>
            <a:stCxn id="4" idx="2"/>
          </p:cNvCxnSpPr>
          <p:nvPr/>
        </p:nvCxnSpPr>
        <p:spPr>
          <a:xfrm flipH="1">
            <a:off x="4464888" y="2471192"/>
            <a:ext cx="684076" cy="467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148964" y="2471192"/>
            <a:ext cx="756084" cy="467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963698" y="2976065"/>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Control Channel (CCH)</a:t>
            </a:r>
            <a:endParaRPr lang="ru-RU" dirty="0"/>
          </a:p>
        </p:txBody>
      </p:sp>
      <p:sp>
        <p:nvSpPr>
          <p:cNvPr id="14" name="Прямоугольник 13"/>
          <p:cNvSpPr/>
          <p:nvPr/>
        </p:nvSpPr>
        <p:spPr>
          <a:xfrm>
            <a:off x="5283979" y="2975050"/>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Traffic Channel (TCH)</a:t>
            </a:r>
            <a:endParaRPr lang="ru-RU" dirty="0"/>
          </a:p>
        </p:txBody>
      </p:sp>
      <p:cxnSp>
        <p:nvCxnSpPr>
          <p:cNvPr id="17" name="Прямая со стрелкой 16"/>
          <p:cNvCxnSpPr/>
          <p:nvPr/>
        </p:nvCxnSpPr>
        <p:spPr>
          <a:xfrm flipH="1">
            <a:off x="3539711" y="3918254"/>
            <a:ext cx="566076" cy="530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05786" y="3928092"/>
            <a:ext cx="701140" cy="520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831549" y="4448886"/>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Common Control Channel </a:t>
            </a:r>
            <a:endParaRPr lang="ru-RU" dirty="0"/>
          </a:p>
        </p:txBody>
      </p:sp>
      <p:sp>
        <p:nvSpPr>
          <p:cNvPr id="20" name="Прямоугольник 19"/>
          <p:cNvSpPr/>
          <p:nvPr/>
        </p:nvSpPr>
        <p:spPr>
          <a:xfrm>
            <a:off x="4151830" y="4429210"/>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Dedicated </a:t>
            </a:r>
            <a:r>
              <a:rPr lang="en-US" dirty="0"/>
              <a:t>Control </a:t>
            </a:r>
            <a:r>
              <a:rPr lang="en-US" dirty="0" smtClean="0"/>
              <a:t>Channel </a:t>
            </a:r>
            <a:endParaRPr lang="ru-RU" dirty="0"/>
          </a:p>
        </p:txBody>
      </p:sp>
      <p:sp>
        <p:nvSpPr>
          <p:cNvPr id="28" name="Овальная выноска 27"/>
          <p:cNvSpPr/>
          <p:nvPr/>
        </p:nvSpPr>
        <p:spPr>
          <a:xfrm>
            <a:off x="0" y="2975050"/>
            <a:ext cx="2315183" cy="1112495"/>
          </a:xfrm>
          <a:prstGeom prst="wedgeEllipseCallout">
            <a:avLst>
              <a:gd name="adj1" fmla="val 32314"/>
              <a:gd name="adj2" fmla="val 766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500" b="1" dirty="0" smtClean="0"/>
              <a:t>BS</a:t>
            </a:r>
            <a:endParaRPr lang="ru-RU" sz="2500" b="1" dirty="0"/>
          </a:p>
        </p:txBody>
      </p:sp>
      <p:cxnSp>
        <p:nvCxnSpPr>
          <p:cNvPr id="29" name="Прямая со стрелкой 28"/>
          <p:cNvCxnSpPr/>
          <p:nvPr/>
        </p:nvCxnSpPr>
        <p:spPr>
          <a:xfrm flipH="1">
            <a:off x="2754028" y="5363286"/>
            <a:ext cx="566076" cy="530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3320103" y="5373124"/>
            <a:ext cx="701140" cy="520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1045866" y="5893918"/>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Paging Channel (PCH) </a:t>
            </a:r>
            <a:endParaRPr lang="ru-RU" dirty="0"/>
          </a:p>
        </p:txBody>
      </p:sp>
      <p:sp>
        <p:nvSpPr>
          <p:cNvPr id="32" name="Прямоугольник 31"/>
          <p:cNvSpPr/>
          <p:nvPr/>
        </p:nvSpPr>
        <p:spPr>
          <a:xfrm>
            <a:off x="3366147" y="5874242"/>
            <a:ext cx="210623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Random Access Channel (RACH)</a:t>
            </a:r>
            <a:endParaRPr lang="ru-RU" dirty="0"/>
          </a:p>
        </p:txBody>
      </p:sp>
    </p:spTree>
    <p:extLst>
      <p:ext uri="{BB962C8B-B14F-4D97-AF65-F5344CB8AC3E}">
        <p14:creationId xmlns:p14="http://schemas.microsoft.com/office/powerpoint/2010/main" val="43103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par>
                                <p:cTn id="48" presetID="22" presetClass="entr" presetSubtype="4"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8"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Air interface</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pic>
        <p:nvPicPr>
          <p:cNvPr id="4098"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12876"/>
            <a:ext cx="3888432"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ÑÑÐ¸Ð½ÐºÐ¸ Ð¿Ð¾ Ð·Ð°Ð¿ÑÐ¾ÑÑ mobile 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209" y="3318432"/>
            <a:ext cx="986413"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6491974" y="2731435"/>
            <a:ext cx="9144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MH1</a:t>
            </a:r>
            <a:endParaRPr lang="ru-RU" dirty="0"/>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315718"/>
            <a:ext cx="3276366" cy="4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865195"/>
            <a:ext cx="3240360" cy="49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7" y="4448407"/>
            <a:ext cx="3636406" cy="56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1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fade">
                                      <p:cBhvr>
                                        <p:cTn id="14" dur="1000"/>
                                        <p:tgtEl>
                                          <p:spTgt spid="4103"/>
                                        </p:tgtEl>
                                      </p:cBhvr>
                                    </p:animEffect>
                                    <p:anim calcmode="lin" valueType="num">
                                      <p:cBhvr>
                                        <p:cTn id="15" dur="1000" fill="hold"/>
                                        <p:tgtEl>
                                          <p:spTgt spid="4103"/>
                                        </p:tgtEl>
                                        <p:attrNameLst>
                                          <p:attrName>ppt_x</p:attrName>
                                        </p:attrNameLst>
                                      </p:cBhvr>
                                      <p:tavLst>
                                        <p:tav tm="0">
                                          <p:val>
                                            <p:strVal val="#ppt_x"/>
                                          </p:val>
                                        </p:tav>
                                        <p:tav tm="100000">
                                          <p:val>
                                            <p:strVal val="#ppt_x"/>
                                          </p:val>
                                        </p:tav>
                                      </p:tavLst>
                                    </p:anim>
                                    <p:anim calcmode="lin" valueType="num">
                                      <p:cBhvr>
                                        <p:cTn id="16"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1000"/>
                                        <p:tgtEl>
                                          <p:spTgt spid="4104"/>
                                        </p:tgtEl>
                                      </p:cBhvr>
                                    </p:animEffect>
                                    <p:anim calcmode="lin" valueType="num">
                                      <p:cBhvr>
                                        <p:cTn id="22" dur="1000" fill="hold"/>
                                        <p:tgtEl>
                                          <p:spTgt spid="4104"/>
                                        </p:tgtEl>
                                        <p:attrNameLst>
                                          <p:attrName>ppt_x</p:attrName>
                                        </p:attrNameLst>
                                      </p:cBhvr>
                                      <p:tavLst>
                                        <p:tav tm="0">
                                          <p:val>
                                            <p:strVal val="#ppt_x"/>
                                          </p:val>
                                        </p:tav>
                                        <p:tav tm="100000">
                                          <p:val>
                                            <p:strVal val="#ppt_x"/>
                                          </p:val>
                                        </p:tav>
                                      </p:tavLst>
                                    </p:anim>
                                    <p:anim calcmode="lin" valueType="num">
                                      <p:cBhvr>
                                        <p:cTn id="23"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sz="4000" dirty="0" smtClean="0">
                <a:latin typeface="Times New Roman" panose="02020603050405020304" pitchFamily="18" charset="0"/>
                <a:cs typeface="Times New Roman" panose="02020603050405020304" pitchFamily="18" charset="0"/>
              </a:rPr>
              <a:t>Vulnerabilities</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5141168"/>
          </a:xfrm>
        </p:spPr>
        <p:txBody>
          <a:bodyPr>
            <a:normAutofit/>
          </a:bodyPr>
          <a:lstStyle/>
          <a:p>
            <a:r>
              <a:rPr lang="en-US" altLang="ru-RU" sz="2400" b="1" dirty="0" smtClean="0">
                <a:latin typeface="Times New Roman" panose="02020603050405020304" pitchFamily="18" charset="0"/>
                <a:cs typeface="Times New Roman" panose="02020603050405020304" pitchFamily="18" charset="0"/>
              </a:rPr>
              <a:t>Bottlenecks</a:t>
            </a:r>
          </a:p>
          <a:p>
            <a:pPr lvl="1"/>
            <a:r>
              <a:rPr lang="en-US" altLang="ru-RU" sz="2400" dirty="0" smtClean="0">
                <a:latin typeface="Times New Roman" panose="02020603050405020304" pitchFamily="18" charset="0"/>
                <a:cs typeface="Times New Roman" panose="02020603050405020304" pitchFamily="18" charset="0"/>
              </a:rPr>
              <a:t>System is a composite of multiple Queuing Points</a:t>
            </a:r>
          </a:p>
          <a:p>
            <a:pPr lvl="1"/>
            <a:r>
              <a:rPr lang="en-US" altLang="ru-RU" sz="2400" dirty="0" smtClean="0">
                <a:latin typeface="Times New Roman" panose="02020603050405020304" pitchFamily="18" charset="0"/>
                <a:cs typeface="Times New Roman" panose="02020603050405020304" pitchFamily="18" charset="0"/>
              </a:rPr>
              <a:t>Injection rate versus delivery rate</a:t>
            </a:r>
          </a:p>
          <a:p>
            <a:r>
              <a:rPr lang="en-US" altLang="ru-RU" sz="2400" b="1" dirty="0" smtClean="0">
                <a:latin typeface="Times New Roman" panose="02020603050405020304" pitchFamily="18" charset="0"/>
                <a:cs typeface="Times New Roman" panose="02020603050405020304" pitchFamily="18" charset="0"/>
              </a:rPr>
              <a:t>Targeting Queues</a:t>
            </a:r>
          </a:p>
          <a:p>
            <a:pPr lvl="1"/>
            <a:r>
              <a:rPr lang="en-US" altLang="ru-RU" sz="2400" dirty="0" smtClean="0">
                <a:latin typeface="Times New Roman" panose="02020603050405020304" pitchFamily="18" charset="0"/>
                <a:cs typeface="Times New Roman" panose="02020603050405020304" pitchFamily="18" charset="0"/>
              </a:rPr>
              <a:t>SMSC</a:t>
            </a:r>
          </a:p>
          <a:p>
            <a:pPr lvl="2"/>
            <a:r>
              <a:rPr lang="en-US" altLang="ru-RU" dirty="0" smtClean="0">
                <a:latin typeface="Times New Roman" panose="02020603050405020304" pitchFamily="18" charset="0"/>
                <a:cs typeface="Times New Roman" panose="02020603050405020304" pitchFamily="18" charset="0"/>
              </a:rPr>
              <a:t>Finite number in queue, SMS age, policy</a:t>
            </a:r>
          </a:p>
          <a:p>
            <a:pPr lvl="2"/>
            <a:r>
              <a:rPr lang="en-US" altLang="ru-RU" dirty="0" smtClean="0">
                <a:latin typeface="Times New Roman" panose="02020603050405020304" pitchFamily="18" charset="0"/>
                <a:cs typeface="Times New Roman" panose="02020603050405020304" pitchFamily="18" charset="0"/>
              </a:rPr>
              <a:t>Messages remain in SMSC buffer when device is full</a:t>
            </a:r>
          </a:p>
          <a:p>
            <a:pPr lvl="1"/>
            <a:r>
              <a:rPr lang="en-US" altLang="ru-RU" sz="2400" dirty="0" smtClean="0">
                <a:latin typeface="Times New Roman" panose="02020603050405020304" pitchFamily="18" charset="0"/>
                <a:cs typeface="Times New Roman" panose="02020603050405020304" pitchFamily="18" charset="0"/>
              </a:rPr>
              <a:t>Device</a:t>
            </a:r>
          </a:p>
          <a:p>
            <a:pPr lvl="2"/>
            <a:r>
              <a:rPr lang="en-US" altLang="ru-RU" dirty="0" smtClean="0">
                <a:latin typeface="Times New Roman" panose="02020603050405020304" pitchFamily="18" charset="0"/>
                <a:cs typeface="Times New Roman" panose="02020603050405020304" pitchFamily="18" charset="0"/>
              </a:rPr>
              <a:t>500 messages drained a battery</a:t>
            </a:r>
          </a:p>
        </p:txBody>
      </p:sp>
    </p:spTree>
    <p:extLst>
      <p:ext uri="{BB962C8B-B14F-4D97-AF65-F5344CB8AC3E}">
        <p14:creationId xmlns:p14="http://schemas.microsoft.com/office/powerpoint/2010/main" val="1889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ko-KR" b="1" dirty="0">
                <a:latin typeface="Times New Roman" panose="02020603050405020304" pitchFamily="18" charset="0"/>
                <a:cs typeface="Times New Roman" panose="02020603050405020304" pitchFamily="18" charset="0"/>
              </a:rPr>
              <a:t>Gray-box Testing</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nSpc>
                <a:spcPct val="90000"/>
              </a:lnSpc>
            </a:pPr>
            <a:r>
              <a:rPr lang="en-US" altLang="ko-KR" sz="2800" b="1" dirty="0">
                <a:latin typeface="Times New Roman" panose="02020603050405020304" pitchFamily="18" charset="0"/>
                <a:ea typeface="굴림" panose="020B0600000101010101" pitchFamily="50" charset="-127"/>
                <a:cs typeface="Times New Roman" panose="02020603050405020304" pitchFamily="18" charset="0"/>
              </a:rPr>
              <a:t>Delivery Discipline</a:t>
            </a:r>
          </a:p>
          <a:p>
            <a:pPr lvl="1">
              <a:lnSpc>
                <a:spcPct val="90000"/>
              </a:lnSpc>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Checking SMSC and Mobile device capacity</a:t>
            </a:r>
          </a:p>
          <a:p>
            <a:endParaRPr lang="ru-RU" dirty="0">
              <a:latin typeface="Times New Roman" panose="02020603050405020304" pitchFamily="18" charset="0"/>
              <a:cs typeface="Times New Roman" panose="02020603050405020304" pitchFamily="18" charset="0"/>
            </a:endParaRPr>
          </a:p>
        </p:txBody>
      </p:sp>
      <p:pic>
        <p:nvPicPr>
          <p:cNvPr id="5" name="Picture 2" descr="https://d30y9cdsu7xlg0.cloudfront.net/png/1236342-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172" y="3243709"/>
            <a:ext cx="1042799" cy="1042799"/>
          </a:xfrm>
          <a:prstGeom prst="rect">
            <a:avLst/>
          </a:prstGeom>
          <a:noFill/>
          <a:extLst>
            <a:ext uri="{909E8E84-426E-40DD-AFC4-6F175D3DCCD1}">
              <a14:hiddenFill xmlns:a14="http://schemas.microsoft.com/office/drawing/2010/main">
                <a:solidFill>
                  <a:srgbClr val="FFFFFF"/>
                </a:solidFill>
              </a14:hiddenFill>
            </a:ext>
          </a:extLst>
        </p:spPr>
      </p:pic>
      <p:pic>
        <p:nvPicPr>
          <p:cNvPr id="6" name="그림 14" descr="Image vectorielle gratuite: &lt;strong&gt;Mail&lt;/strong&gt;, Enveloppe, Messagerie, Lettre - Image gratuite su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77" y="3183293"/>
            <a:ext cx="839707" cy="575549"/>
          </a:xfrm>
          <a:prstGeom prst="rect">
            <a:avLst/>
          </a:prstGeom>
        </p:spPr>
      </p:pic>
      <p:sp>
        <p:nvSpPr>
          <p:cNvPr id="7" name="&quot;없음&quot; 기호 4"/>
          <p:cNvSpPr/>
          <p:nvPr/>
        </p:nvSpPr>
        <p:spPr>
          <a:xfrm>
            <a:off x="6495362" y="2675644"/>
            <a:ext cx="642418" cy="64241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8" name="구름 6"/>
          <p:cNvSpPr/>
          <p:nvPr/>
        </p:nvSpPr>
        <p:spPr>
          <a:xfrm>
            <a:off x="2730037" y="2777585"/>
            <a:ext cx="2880320" cy="197504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2400" b="1" dirty="0" smtClean="0"/>
              <a:t>SMSC</a:t>
            </a:r>
            <a:endParaRPr lang="ko-KR" altLang="en-US" sz="2400" b="1" dirty="0"/>
          </a:p>
        </p:txBody>
      </p:sp>
      <p:sp>
        <p:nvSpPr>
          <p:cNvPr id="9" name="번개 7"/>
          <p:cNvSpPr/>
          <p:nvPr/>
        </p:nvSpPr>
        <p:spPr>
          <a:xfrm rot="20761124" flipH="1">
            <a:off x="6529314" y="2627876"/>
            <a:ext cx="762619" cy="762619"/>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오른쪽 화살표 16"/>
          <p:cNvSpPr/>
          <p:nvPr/>
        </p:nvSpPr>
        <p:spPr>
          <a:xfrm>
            <a:off x="2007921" y="348615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 name="오른쪽 화살표 17"/>
          <p:cNvSpPr/>
          <p:nvPr/>
        </p:nvSpPr>
        <p:spPr>
          <a:xfrm>
            <a:off x="5805218" y="349238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12" name="Picture 2" descr="https://d30y9cdsu7xlg0.cloudfront.net/png/1249435-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761" y="3080453"/>
            <a:ext cx="1338310" cy="13383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9"/>
          <p:cNvSpPr txBox="1"/>
          <p:nvPr/>
        </p:nvSpPr>
        <p:spPr>
          <a:xfrm>
            <a:off x="561930" y="4047389"/>
            <a:ext cx="1522350"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t>No.1 ~ 400</a:t>
            </a:r>
          </a:p>
          <a:p>
            <a:pPr algn="ctr"/>
            <a:r>
              <a:rPr lang="en-US" altLang="ko-KR" b="1" dirty="0" smtClean="0"/>
              <a:t> messages</a:t>
            </a:r>
            <a:endParaRPr lang="ko-KR" altLang="en-US" b="1" dirty="0"/>
          </a:p>
        </p:txBody>
      </p:sp>
      <p:pic>
        <p:nvPicPr>
          <p:cNvPr id="14" name="그림 22" descr="Image vectorielle gratuite: &lt;strong&gt;Mail&lt;/strong&gt;, Enveloppe, Messagerie, Lettre - Image gratuite su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56" y="3215343"/>
            <a:ext cx="839707" cy="575549"/>
          </a:xfrm>
          <a:prstGeom prst="rect">
            <a:avLst/>
          </a:prstGeom>
        </p:spPr>
      </p:pic>
      <p:graphicFrame>
        <p:nvGraphicFramePr>
          <p:cNvPr id="15" name="표 1"/>
          <p:cNvGraphicFramePr>
            <a:graphicFrameLocks noGrp="1"/>
          </p:cNvGraphicFramePr>
          <p:nvPr>
            <p:extLst>
              <p:ext uri="{D42A27DB-BD31-4B8C-83A1-F6EECF244321}">
                <p14:modId xmlns:p14="http://schemas.microsoft.com/office/powerpoint/2010/main" val="744815243"/>
              </p:ext>
            </p:extLst>
          </p:nvPr>
        </p:nvGraphicFramePr>
        <p:xfrm>
          <a:off x="899592" y="2475856"/>
          <a:ext cx="3192016" cy="3543412"/>
        </p:xfrm>
        <a:graphic>
          <a:graphicData uri="http://schemas.openxmlformats.org/drawingml/2006/table">
            <a:tbl>
              <a:tblPr firstRow="1" bandRow="1">
                <a:tableStyleId>{5C22544A-7EE6-4342-B048-85BDC9FD1C3A}</a:tableStyleId>
              </a:tblPr>
              <a:tblGrid>
                <a:gridCol w="1596008">
                  <a:extLst>
                    <a:ext uri="{9D8B030D-6E8A-4147-A177-3AD203B41FA5}">
                      <a16:colId xmlns="" xmlns:a16="http://schemas.microsoft.com/office/drawing/2014/main" val="3968288937"/>
                    </a:ext>
                  </a:extLst>
                </a:gridCol>
                <a:gridCol w="1596008">
                  <a:extLst>
                    <a:ext uri="{9D8B030D-6E8A-4147-A177-3AD203B41FA5}">
                      <a16:colId xmlns="" xmlns:a16="http://schemas.microsoft.com/office/drawing/2014/main" val="976460810"/>
                    </a:ext>
                  </a:extLst>
                </a:gridCol>
              </a:tblGrid>
              <a:tr h="885853">
                <a:tc>
                  <a:txBody>
                    <a:bodyPr/>
                    <a:lstStyle/>
                    <a:p>
                      <a:pPr algn="ctr" latinLnBrk="1"/>
                      <a:r>
                        <a:rPr lang="en-US" altLang="ko-KR" dirty="0" smtClean="0"/>
                        <a:t>Provider</a:t>
                      </a:r>
                      <a:endParaRPr lang="ko-KR" altLang="en-US" dirty="0"/>
                    </a:p>
                  </a:txBody>
                  <a:tcPr anchor="ctr"/>
                </a:tc>
                <a:tc>
                  <a:txBody>
                    <a:bodyPr/>
                    <a:lstStyle/>
                    <a:p>
                      <a:pPr algn="ctr" latinLnBrk="1"/>
                      <a:r>
                        <a:rPr lang="en-US" altLang="ko-KR" dirty="0" smtClean="0"/>
                        <a:t>SMSC Capacity</a:t>
                      </a:r>
                      <a:endParaRPr lang="ko-KR" altLang="en-US" dirty="0"/>
                    </a:p>
                  </a:txBody>
                  <a:tcPr anchor="ctr"/>
                </a:tc>
                <a:extLst>
                  <a:ext uri="{0D108BD9-81ED-4DB2-BD59-A6C34878D82A}">
                    <a16:rowId xmlns="" xmlns:a16="http://schemas.microsoft.com/office/drawing/2014/main" val="2345485830"/>
                  </a:ext>
                </a:extLst>
              </a:tr>
              <a:tr h="885853">
                <a:tc>
                  <a:txBody>
                    <a:bodyPr/>
                    <a:lstStyle/>
                    <a:p>
                      <a:pPr algn="ctr" latinLnBrk="1"/>
                      <a:r>
                        <a:rPr lang="en-US" altLang="ko-KR" dirty="0" smtClean="0"/>
                        <a:t>AT&amp;T</a:t>
                      </a:r>
                      <a:endParaRPr lang="ko-KR" altLang="en-US" dirty="0"/>
                    </a:p>
                  </a:txBody>
                  <a:tcPr anchor="ctr"/>
                </a:tc>
                <a:tc>
                  <a:txBody>
                    <a:bodyPr/>
                    <a:lstStyle/>
                    <a:p>
                      <a:pPr algn="ctr" latinLnBrk="1"/>
                      <a:r>
                        <a:rPr lang="en-US" altLang="ko-KR" dirty="0" smtClean="0"/>
                        <a:t>400</a:t>
                      </a:r>
                      <a:endParaRPr lang="ko-KR" altLang="en-US" dirty="0"/>
                    </a:p>
                  </a:txBody>
                  <a:tcPr anchor="ctr"/>
                </a:tc>
                <a:extLst>
                  <a:ext uri="{0D108BD9-81ED-4DB2-BD59-A6C34878D82A}">
                    <a16:rowId xmlns="" xmlns:a16="http://schemas.microsoft.com/office/drawing/2014/main" val="2541607556"/>
                  </a:ext>
                </a:extLst>
              </a:tr>
              <a:tr h="885853">
                <a:tc>
                  <a:txBody>
                    <a:bodyPr/>
                    <a:lstStyle/>
                    <a:p>
                      <a:pPr algn="ctr" latinLnBrk="1"/>
                      <a:r>
                        <a:rPr lang="en-US" altLang="ko-KR" dirty="0" smtClean="0"/>
                        <a:t>Verizon</a:t>
                      </a:r>
                      <a:endParaRPr lang="ko-KR" altLang="en-US" dirty="0"/>
                    </a:p>
                  </a:txBody>
                  <a:tcPr anchor="ctr"/>
                </a:tc>
                <a:tc>
                  <a:txBody>
                    <a:bodyPr/>
                    <a:lstStyle/>
                    <a:p>
                      <a:pPr algn="ctr" latinLnBrk="1"/>
                      <a:r>
                        <a:rPr lang="en-US" altLang="ko-KR" dirty="0" smtClean="0"/>
                        <a:t>100</a:t>
                      </a:r>
                      <a:endParaRPr lang="ko-KR" altLang="en-US" dirty="0"/>
                    </a:p>
                  </a:txBody>
                  <a:tcPr anchor="ctr"/>
                </a:tc>
                <a:extLst>
                  <a:ext uri="{0D108BD9-81ED-4DB2-BD59-A6C34878D82A}">
                    <a16:rowId xmlns="" xmlns:a16="http://schemas.microsoft.com/office/drawing/2014/main" val="3599896662"/>
                  </a:ext>
                </a:extLst>
              </a:tr>
              <a:tr h="885853">
                <a:tc>
                  <a:txBody>
                    <a:bodyPr/>
                    <a:lstStyle/>
                    <a:p>
                      <a:pPr algn="ctr" latinLnBrk="1"/>
                      <a:r>
                        <a:rPr lang="en-US" altLang="ko-KR" dirty="0" smtClean="0"/>
                        <a:t>Sprint</a:t>
                      </a:r>
                      <a:endParaRPr lang="ko-KR" altLang="en-US" dirty="0"/>
                    </a:p>
                  </a:txBody>
                  <a:tcPr anchor="ctr"/>
                </a:tc>
                <a:tc>
                  <a:txBody>
                    <a:bodyPr/>
                    <a:lstStyle/>
                    <a:p>
                      <a:pPr algn="ctr" latinLnBrk="1"/>
                      <a:r>
                        <a:rPr lang="en-US" altLang="ko-KR" dirty="0" smtClean="0"/>
                        <a:t>30</a:t>
                      </a:r>
                      <a:endParaRPr lang="ko-KR" altLang="en-US" dirty="0"/>
                    </a:p>
                  </a:txBody>
                  <a:tcPr anchor="ctr"/>
                </a:tc>
                <a:extLst>
                  <a:ext uri="{0D108BD9-81ED-4DB2-BD59-A6C34878D82A}">
                    <a16:rowId xmlns="" xmlns:a16="http://schemas.microsoft.com/office/drawing/2014/main" val="2475914174"/>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4206348527"/>
              </p:ext>
            </p:extLst>
          </p:nvPr>
        </p:nvGraphicFramePr>
        <p:xfrm>
          <a:off x="4665471" y="2547046"/>
          <a:ext cx="3434920" cy="3472327"/>
        </p:xfrm>
        <a:graphic>
          <a:graphicData uri="http://schemas.openxmlformats.org/drawingml/2006/table">
            <a:tbl>
              <a:tblPr firstRow="1" bandRow="1">
                <a:tableStyleId>{5C22544A-7EE6-4342-B048-85BDC9FD1C3A}</a:tableStyleId>
              </a:tblPr>
              <a:tblGrid>
                <a:gridCol w="1717460">
                  <a:extLst>
                    <a:ext uri="{9D8B030D-6E8A-4147-A177-3AD203B41FA5}">
                      <a16:colId xmlns="" xmlns:a16="http://schemas.microsoft.com/office/drawing/2014/main" val="3968288937"/>
                    </a:ext>
                  </a:extLst>
                </a:gridCol>
                <a:gridCol w="1717460">
                  <a:extLst>
                    <a:ext uri="{9D8B030D-6E8A-4147-A177-3AD203B41FA5}">
                      <a16:colId xmlns="" xmlns:a16="http://schemas.microsoft.com/office/drawing/2014/main" val="976460810"/>
                    </a:ext>
                  </a:extLst>
                </a:gridCol>
              </a:tblGrid>
              <a:tr h="673987">
                <a:tc>
                  <a:txBody>
                    <a:bodyPr/>
                    <a:lstStyle/>
                    <a:p>
                      <a:pPr algn="ctr" latinLnBrk="1"/>
                      <a:r>
                        <a:rPr lang="en-US" altLang="ko-KR" dirty="0" smtClean="0"/>
                        <a:t>Model</a:t>
                      </a:r>
                      <a:endParaRPr lang="ko-KR" altLang="en-US" dirty="0"/>
                    </a:p>
                  </a:txBody>
                  <a:tcPr anchor="ctr"/>
                </a:tc>
                <a:tc>
                  <a:txBody>
                    <a:bodyPr/>
                    <a:lstStyle/>
                    <a:p>
                      <a:pPr algn="ctr" latinLnBrk="1"/>
                      <a:r>
                        <a:rPr lang="en-US" altLang="ko-KR" dirty="0" smtClean="0"/>
                        <a:t>Device Capacity</a:t>
                      </a:r>
                      <a:endParaRPr lang="ko-KR" altLang="en-US" dirty="0"/>
                    </a:p>
                  </a:txBody>
                  <a:tcPr anchor="ctr"/>
                </a:tc>
                <a:extLst>
                  <a:ext uri="{0D108BD9-81ED-4DB2-BD59-A6C34878D82A}">
                    <a16:rowId xmlns="" xmlns:a16="http://schemas.microsoft.com/office/drawing/2014/main" val="2345485830"/>
                  </a:ext>
                </a:extLst>
              </a:tr>
              <a:tr h="932780">
                <a:tc>
                  <a:txBody>
                    <a:bodyPr/>
                    <a:lstStyle/>
                    <a:p>
                      <a:pPr algn="ctr" latinLnBrk="1"/>
                      <a:r>
                        <a:rPr lang="en-US" altLang="ko-KR" dirty="0" smtClean="0"/>
                        <a:t>Nokia</a:t>
                      </a:r>
                      <a:r>
                        <a:rPr lang="en-US" altLang="ko-KR" baseline="0" dirty="0" smtClean="0"/>
                        <a:t> 3560</a:t>
                      </a:r>
                    </a:p>
                    <a:p>
                      <a:pPr algn="ctr" latinLnBrk="1"/>
                      <a:r>
                        <a:rPr lang="en-US" altLang="ko-KR" dirty="0" smtClean="0"/>
                        <a:t>(AT&amp;T)</a:t>
                      </a:r>
                      <a:endParaRPr lang="ko-KR" altLang="en-US" dirty="0"/>
                    </a:p>
                  </a:txBody>
                  <a:tcPr anchor="ctr"/>
                </a:tc>
                <a:tc>
                  <a:txBody>
                    <a:bodyPr/>
                    <a:lstStyle/>
                    <a:p>
                      <a:pPr algn="ctr" latinLnBrk="1"/>
                      <a:r>
                        <a:rPr lang="en-US" altLang="ko-KR" dirty="0" smtClean="0"/>
                        <a:t>30</a:t>
                      </a:r>
                      <a:endParaRPr lang="ko-KR" altLang="en-US" dirty="0"/>
                    </a:p>
                  </a:txBody>
                  <a:tcPr anchor="ctr"/>
                </a:tc>
                <a:extLst>
                  <a:ext uri="{0D108BD9-81ED-4DB2-BD59-A6C34878D82A}">
                    <a16:rowId xmlns="" xmlns:a16="http://schemas.microsoft.com/office/drawing/2014/main" val="2541607556"/>
                  </a:ext>
                </a:extLst>
              </a:tr>
              <a:tr h="932780">
                <a:tc>
                  <a:txBody>
                    <a:bodyPr/>
                    <a:lstStyle/>
                    <a:p>
                      <a:pPr algn="ctr" latinLnBrk="1"/>
                      <a:r>
                        <a:rPr lang="en-US" altLang="ko-KR" dirty="0" smtClean="0"/>
                        <a:t>LG 4400</a:t>
                      </a:r>
                    </a:p>
                    <a:p>
                      <a:pPr algn="ctr" latinLnBrk="1"/>
                      <a:r>
                        <a:rPr lang="en-US" altLang="ko-KR" dirty="0" smtClean="0"/>
                        <a:t>(Verizon)</a:t>
                      </a:r>
                      <a:endParaRPr lang="ko-KR" altLang="en-US" dirty="0"/>
                    </a:p>
                  </a:txBody>
                  <a:tcPr anchor="ctr"/>
                </a:tc>
                <a:tc>
                  <a:txBody>
                    <a:bodyPr/>
                    <a:lstStyle/>
                    <a:p>
                      <a:pPr algn="ctr" latinLnBrk="1"/>
                      <a:r>
                        <a:rPr lang="en-US" altLang="ko-KR" dirty="0" smtClean="0"/>
                        <a:t>50</a:t>
                      </a:r>
                      <a:endParaRPr lang="ko-KR" altLang="en-US" dirty="0"/>
                    </a:p>
                  </a:txBody>
                  <a:tcPr anchor="ctr"/>
                </a:tc>
                <a:extLst>
                  <a:ext uri="{0D108BD9-81ED-4DB2-BD59-A6C34878D82A}">
                    <a16:rowId xmlns="" xmlns:a16="http://schemas.microsoft.com/office/drawing/2014/main" val="3599896662"/>
                  </a:ext>
                </a:extLst>
              </a:tr>
              <a:tr h="932780">
                <a:tc>
                  <a:txBody>
                    <a:bodyPr/>
                    <a:lstStyle/>
                    <a:p>
                      <a:pPr algn="ctr" latinLnBrk="1"/>
                      <a:r>
                        <a:rPr lang="en-US" altLang="ko-KR" dirty="0" err="1" smtClean="0"/>
                        <a:t>Tero</a:t>
                      </a:r>
                      <a:r>
                        <a:rPr lang="en-US" altLang="ko-KR" dirty="0" smtClean="0"/>
                        <a:t> 650</a:t>
                      </a:r>
                    </a:p>
                    <a:p>
                      <a:pPr algn="ctr" latinLnBrk="1"/>
                      <a:r>
                        <a:rPr lang="en-US" altLang="ko-KR" dirty="0" smtClean="0"/>
                        <a:t>(Sprint)</a:t>
                      </a:r>
                      <a:endParaRPr lang="ko-KR" altLang="en-US" dirty="0"/>
                    </a:p>
                  </a:txBody>
                  <a:tcPr anchor="ctr"/>
                </a:tc>
                <a:tc>
                  <a:txBody>
                    <a:bodyPr/>
                    <a:lstStyle/>
                    <a:p>
                      <a:pPr algn="ctr" latinLnBrk="1"/>
                      <a:r>
                        <a:rPr lang="en-US" altLang="ko-KR" dirty="0" smtClean="0"/>
                        <a:t>500</a:t>
                      </a:r>
                      <a:endParaRPr lang="ko-KR" altLang="en-US" dirty="0"/>
                    </a:p>
                  </a:txBody>
                  <a:tcPr anchor="ctr"/>
                </a:tc>
                <a:extLst>
                  <a:ext uri="{0D108BD9-81ED-4DB2-BD59-A6C34878D82A}">
                    <a16:rowId xmlns="" xmlns:a16="http://schemas.microsoft.com/office/drawing/2014/main" val="2475914174"/>
                  </a:ext>
                </a:extLst>
              </a:tr>
            </a:tbl>
          </a:graphicData>
        </a:graphic>
      </p:graphicFrame>
    </p:spTree>
    <p:extLst>
      <p:ext uri="{BB962C8B-B14F-4D97-AF65-F5344CB8AC3E}">
        <p14:creationId xmlns:p14="http://schemas.microsoft.com/office/powerpoint/2010/main" val="42364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28849E-6 L 0.15156 0.00439 " pathEditMode="relative" rAng="0" ptsTypes="AA">
                                      <p:cBhvr>
                                        <p:cTn id="6" dur="2000" fill="hold"/>
                                        <p:tgtEl>
                                          <p:spTgt spid="14"/>
                                        </p:tgtEl>
                                        <p:attrNameLst>
                                          <p:attrName>ppt_x</p:attrName>
                                          <p:attrName>ppt_y</p:attrName>
                                        </p:attrNameLst>
                                      </p:cBhvr>
                                      <p:rCtr x="7569" y="2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Тема3</Template>
  <TotalTime>1655</TotalTime>
  <Words>3333</Words>
  <Application>Microsoft Office PowerPoint</Application>
  <PresentationFormat>Экран (4:3)</PresentationFormat>
  <Paragraphs>495</Paragraphs>
  <Slides>29</Slides>
  <Notes>28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1" baseType="lpstr">
      <vt:lpstr>Тема Office</vt:lpstr>
      <vt:lpstr>Bitmap Image</vt:lpstr>
      <vt:lpstr>Exploiting Open Functionality in SMS-Capable Cellular Networks</vt:lpstr>
      <vt:lpstr>Introduction</vt:lpstr>
      <vt:lpstr>SMS/CELLULAR NETWORK OVERVIEW</vt:lpstr>
      <vt:lpstr>SMS/CELLULAR NETWORK OVERVIEW</vt:lpstr>
      <vt:lpstr>SMS/CELLULAR NETWORK OVERVIEW</vt:lpstr>
      <vt:lpstr>Air interface</vt:lpstr>
      <vt:lpstr>Air interface</vt:lpstr>
      <vt:lpstr>Vulnerabilities</vt:lpstr>
      <vt:lpstr>Gray-box Testing</vt:lpstr>
      <vt:lpstr>Attack plan</vt:lpstr>
      <vt:lpstr>Hit-list Creation: Web Scraping</vt:lpstr>
      <vt:lpstr>Hit-list Creation: Web Interface Interaction</vt:lpstr>
      <vt:lpstr>Hit-list Creation: Additional Collection Method</vt:lpstr>
      <vt:lpstr>Metropolitan Area Service: GSM Air Interface</vt:lpstr>
      <vt:lpstr>Metropolitan Area Service: GSM Air Interface</vt:lpstr>
      <vt:lpstr>Area Capacity</vt:lpstr>
      <vt:lpstr>Attack Scenario</vt:lpstr>
      <vt:lpstr>Targeted Attacks</vt:lpstr>
      <vt:lpstr>Tomorrows email</vt:lpstr>
      <vt:lpstr>Defenses</vt:lpstr>
      <vt:lpstr>Related works</vt:lpstr>
      <vt:lpstr>Contributions</vt:lpstr>
      <vt:lpstr>Summary</vt:lpstr>
      <vt:lpstr>Works After This Work</vt:lpstr>
      <vt:lpstr>Impact of paging channel overloads or attacks on a cellular network</vt:lpstr>
      <vt:lpstr>On Attack Causality in Internet-Connected Cellular Networks</vt:lpstr>
      <vt:lpstr>Mitigating Attacks on Open Functionality in SMS-Capable Cellular Networks</vt:lpstr>
      <vt:lpstr>On Cellular Botnets: Measuring the Impact of Malicious Devices on a Cellular Network Core</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Open Functionality in SMS-Capable Cellular Networks</dc:title>
  <dc:creator>Suhrobbek</dc:creator>
  <cp:lastModifiedBy>Suhrobbek</cp:lastModifiedBy>
  <cp:revision>91</cp:revision>
  <dcterms:created xsi:type="dcterms:W3CDTF">2018-10-15T12:33:46Z</dcterms:created>
  <dcterms:modified xsi:type="dcterms:W3CDTF">2018-10-25T02:31:55Z</dcterms:modified>
</cp:coreProperties>
</file>